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4.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5.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6.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4"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80731" autoAdjust="0"/>
  </p:normalViewPr>
  <p:slideViewPr>
    <p:cSldViewPr snapToGrid="0" snapToObjects="1">
      <p:cViewPr>
        <p:scale>
          <a:sx n="95" d="100"/>
          <a:sy n="95" d="100"/>
        </p:scale>
        <p:origin x="-1768" y="-72"/>
      </p:cViewPr>
      <p:guideLst>
        <p:guide orient="horz" pos="2160"/>
        <p:guide pos="2880"/>
      </p:guideLst>
    </p:cSldViewPr>
  </p:slideViewPr>
  <p:outlineViewPr>
    <p:cViewPr>
      <p:scale>
        <a:sx n="33" d="100"/>
        <a:sy n="33" d="100"/>
      </p:scale>
      <p:origin x="0" y="1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0A564-78EC-2241-BC75-961E1AE25432}" type="datetimeFigureOut">
              <a:rPr kumimoji="1" lang="zh-CN" altLang="en-US" smtClean="0"/>
              <a:t>16/5/15</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07C50-9B30-2546-92BB-88D14F372466}" type="slidenum">
              <a:rPr kumimoji="1" lang="zh-CN" altLang="en-US" smtClean="0"/>
              <a:t>‹#›</a:t>
            </a:fld>
            <a:endParaRPr kumimoji="1" lang="zh-CN" altLang="en-US"/>
          </a:p>
        </p:txBody>
      </p:sp>
    </p:spTree>
    <p:extLst>
      <p:ext uri="{BB962C8B-B14F-4D97-AF65-F5344CB8AC3E}">
        <p14:creationId xmlns:p14="http://schemas.microsoft.com/office/powerpoint/2010/main" val="9699271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各位老师各位同学，下午好。欢迎大家来参加我的博士毕业答辩。我的博士论文题目是，脉冲星计时的应用研究。</a:t>
            </a:r>
            <a:endParaRPr kumimoji="1" lang="zh-CN" altLang="en-US" dirty="0"/>
          </a:p>
          <a:p>
            <a:r>
              <a:rPr kumimoji="1" lang="zh-CN" altLang="en-US" dirty="0"/>
              <a:t>----- 会议笔记(16/5/12 14:25) -----</a:t>
            </a:r>
          </a:p>
          <a:p>
            <a:r>
              <a:rPr kumimoji="1" lang="zh-CN" altLang="en-US" dirty="0"/>
              <a:t>研究员</a:t>
            </a:r>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a:t>
            </a:fld>
            <a:endParaRPr kumimoji="1" lang="zh-CN" altLang="en-US"/>
          </a:p>
        </p:txBody>
      </p:sp>
    </p:spTree>
    <p:extLst>
      <p:ext uri="{BB962C8B-B14F-4D97-AF65-F5344CB8AC3E}">
        <p14:creationId xmlns:p14="http://schemas.microsoft.com/office/powerpoint/2010/main" val="128620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在这幅图里更加明显。最下面的脉冲轮廓是对应最高的射电频率，它很窄。最上面的频率最低，有一个很长的指数尾巴。这个尾巴有个衰减时标，我们叫它散射时标。这个散射时标是随着频率</a:t>
            </a:r>
            <a:r>
              <a:rPr kumimoji="1" lang="en-US" altLang="zh-CN" dirty="0" smtClean="0"/>
              <a:t>4</a:t>
            </a:r>
            <a:r>
              <a:rPr kumimoji="1" lang="zh-CN" altLang="en-US" dirty="0" smtClean="0"/>
              <a:t>次方成反比的。而且散射时标是可以随时间变化的。如果这个时标有很明显的随时间的变化，而我们又不知道，用了一个常数的脉冲轮廓做模版的化，那么它也会在</a:t>
            </a:r>
            <a:r>
              <a:rPr kumimoji="1" lang="en-US" altLang="zh-CN" dirty="0" smtClean="0"/>
              <a:t>TOA</a:t>
            </a:r>
            <a:r>
              <a:rPr kumimoji="1" lang="zh-CN" altLang="en-US" dirty="0" smtClean="0"/>
              <a:t>里引入一个额外变化量。所以我们应该每一时刻都去拟合这个指数尾巴，来消除散射对</a:t>
            </a:r>
            <a:r>
              <a:rPr kumimoji="1" lang="en-US" altLang="zh-CN" dirty="0" smtClean="0"/>
              <a:t>TOA</a:t>
            </a:r>
            <a:r>
              <a:rPr kumimoji="1" lang="zh-CN" altLang="en-US" dirty="0" smtClean="0"/>
              <a:t>的影响。</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10</a:t>
            </a:fld>
            <a:endParaRPr kumimoji="1" lang="zh-CN" altLang="en-US"/>
          </a:p>
        </p:txBody>
      </p:sp>
    </p:spTree>
    <p:extLst>
      <p:ext uri="{BB962C8B-B14F-4D97-AF65-F5344CB8AC3E}">
        <p14:creationId xmlns:p14="http://schemas.microsoft.com/office/powerpoint/2010/main" val="301444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通过这样做，我们得到散射时标随时间的变化图。也就是＋表示的。同时，在修正散射之后，我们得到了新的</a:t>
            </a:r>
            <a:r>
              <a:rPr kumimoji="1" lang="en-US" altLang="zh-CN" dirty="0" smtClean="0"/>
              <a:t>TOA</a:t>
            </a:r>
            <a:r>
              <a:rPr kumimoji="1" lang="zh-CN" altLang="en-US" dirty="0" smtClean="0"/>
              <a:t>。新的</a:t>
            </a:r>
            <a:r>
              <a:rPr kumimoji="1" lang="en-US" altLang="zh-CN" dirty="0" smtClean="0"/>
              <a:t>TOA</a:t>
            </a:r>
            <a:r>
              <a:rPr kumimoji="1" lang="zh-CN" altLang="en-US" dirty="0" smtClean="0"/>
              <a:t>和先前的</a:t>
            </a:r>
            <a:r>
              <a:rPr kumimoji="1" lang="en-US" altLang="zh-CN" dirty="0" smtClean="0"/>
              <a:t>TOA</a:t>
            </a:r>
            <a:r>
              <a:rPr kumimoji="1" lang="zh-CN" altLang="en-US" dirty="0" smtClean="0"/>
              <a:t>的差别我们用⭕️表示了。这个差随时间的变化符合散射时标随时间的变化。这个差可以到如干微秒。因此这个散射的修正是很有必要的。</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11</a:t>
            </a:fld>
            <a:endParaRPr kumimoji="1" lang="zh-CN" altLang="en-US"/>
          </a:p>
        </p:txBody>
      </p:sp>
    </p:spTree>
    <p:extLst>
      <p:ext uri="{BB962C8B-B14F-4D97-AF65-F5344CB8AC3E}">
        <p14:creationId xmlns:p14="http://schemas.microsoft.com/office/powerpoint/2010/main" val="29630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处理完了星际介质的散射以及色散之后，我们得到了</a:t>
            </a:r>
            <a:r>
              <a:rPr kumimoji="1" lang="en-US" altLang="zh-CN" dirty="0" smtClean="0"/>
              <a:t>4</a:t>
            </a:r>
            <a:r>
              <a:rPr kumimoji="1" lang="zh-CN" altLang="en-US" dirty="0" smtClean="0"/>
              <a:t>个波段的计时残差。可以看到这里已经没有依赖于波段的结构了。也就是所有的波段的计时残差都遵循同样的趋势。我们去拟合这个计时残差就可以得到脉冲星的这些参数。这是拟合过后的计时残差。</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12</a:t>
            </a:fld>
            <a:endParaRPr kumimoji="1" lang="zh-CN" altLang="en-US"/>
          </a:p>
        </p:txBody>
      </p:sp>
    </p:spTree>
    <p:extLst>
      <p:ext uri="{BB962C8B-B14F-4D97-AF65-F5344CB8AC3E}">
        <p14:creationId xmlns:p14="http://schemas.microsoft.com/office/powerpoint/2010/main" val="110140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拟合过后的计时残差还是可以看到明显的结构。通过傅立叶变换画出它的功率谱，可以看到它是一个红噪声。就是低频地方功率更大。</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13</a:t>
            </a:fld>
            <a:endParaRPr kumimoji="1" lang="zh-CN" altLang="en-US"/>
          </a:p>
        </p:txBody>
      </p:sp>
    </p:spTree>
    <p:extLst>
      <p:ext uri="{BB962C8B-B14F-4D97-AF65-F5344CB8AC3E}">
        <p14:creationId xmlns:p14="http://schemas.microsoft.com/office/powerpoint/2010/main" val="60771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我们在这里不去试图解释红噪声的来源，但是我们可以对它进行白化。就是过滤掉这个结构。具体白化的步骤我放在了补充材料里。如果老师提问，我再讲。</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14</a:t>
            </a:fld>
            <a:endParaRPr kumimoji="1" lang="zh-CN" altLang="en-US"/>
          </a:p>
        </p:txBody>
      </p:sp>
    </p:spTree>
    <p:extLst>
      <p:ext uri="{BB962C8B-B14F-4D97-AF65-F5344CB8AC3E}">
        <p14:creationId xmlns:p14="http://schemas.microsoft.com/office/powerpoint/2010/main" val="1904746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最关键的，我们要用得到的计时残差来限制引力波的强度。我们具体的做法就是。。。。单峰的显著性标准我也放到补充材料里。</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15</a:t>
            </a:fld>
            <a:endParaRPr kumimoji="1" lang="zh-CN" altLang="en-US"/>
          </a:p>
        </p:txBody>
      </p:sp>
    </p:spTree>
    <p:extLst>
      <p:ext uri="{BB962C8B-B14F-4D97-AF65-F5344CB8AC3E}">
        <p14:creationId xmlns:p14="http://schemas.microsoft.com/office/powerpoint/2010/main" val="133778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下面的曲线是我们假设引力源在最优的位置时，我们脉冲星对它的灵敏度曲线。上面的曲线是我们假设引力波单源在全天出现的概率是随机的情况下我们给它的一个限制。这两个曲线都在这个频率的地方有个</a:t>
            </a:r>
            <a:r>
              <a:rPr kumimoji="1" lang="en-US" altLang="zh-CN" dirty="0" smtClean="0"/>
              <a:t>peak</a:t>
            </a:r>
            <a:r>
              <a:rPr kumimoji="1" lang="zh-CN" altLang="en-US" dirty="0" smtClean="0"/>
              <a:t>，也就是在这个地方我们无法给引力波一个限制。这是什么原因呢？这是因为这个频率对应的周期是一年。因为我们拟合脉冲星的</a:t>
            </a:r>
            <a:r>
              <a:rPr kumimoji="1" lang="en-US" altLang="zh-CN" dirty="0" smtClean="0"/>
              <a:t>TOA</a:t>
            </a:r>
            <a:r>
              <a:rPr kumimoji="1" lang="zh-CN" altLang="en-US" dirty="0" smtClean="0"/>
              <a:t>我们需要修正地球的轨道运动造成的</a:t>
            </a:r>
            <a:r>
              <a:rPr kumimoji="1" lang="en-US" altLang="zh-CN" dirty="0" smtClean="0"/>
              <a:t>TOA</a:t>
            </a:r>
            <a:r>
              <a:rPr kumimoji="1" lang="zh-CN" altLang="en-US" dirty="0" smtClean="0"/>
              <a:t>的变化，所以我们在拟合脉冲星坐标的时候，我们会吸收掉所有在这个频率的信号。因此我们在这个频率没有灵敏度。</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16</a:t>
            </a:fld>
            <a:endParaRPr kumimoji="1" lang="zh-CN" altLang="en-US"/>
          </a:p>
        </p:txBody>
      </p:sp>
    </p:spTree>
    <p:extLst>
      <p:ext uri="{BB962C8B-B14F-4D97-AF65-F5344CB8AC3E}">
        <p14:creationId xmlns:p14="http://schemas.microsoft.com/office/powerpoint/2010/main" val="176748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好，下面介绍我的第二个工作。就是用脉冲星阵列来测量超</a:t>
            </a:r>
            <a:r>
              <a:rPr kumimoji="1" lang="en-US" altLang="zh-CN" dirty="0" err="1" smtClean="0"/>
              <a:t>Nyquist</a:t>
            </a:r>
            <a:r>
              <a:rPr kumimoji="1" lang="zh-CN" altLang="en-US" dirty="0" smtClean="0"/>
              <a:t>频率的引力波。前面的工作我提过，要想探测更高频的引力波，我们就要增加观测频次。但是观测频次是不可能无限增加的，这一方面是因为观测时间是很宝贵的，另一方面，我们需要对脉冲轮廓进行叠加来提高信噪比。所以我们提出这个问题，能不能在不增加观测频次的前提下，提高引力波的频率观测上限呢？这幅图是目前主流的三种探测引力波的方法所工作的频率。</a:t>
            </a:r>
            <a:r>
              <a:rPr kumimoji="1" lang="en-US" altLang="zh-CN" dirty="0" smtClean="0"/>
              <a:t>pulsar</a:t>
            </a:r>
            <a:r>
              <a:rPr kumimoji="1" lang="en-US" altLang="zh-CN" baseline="0" dirty="0" smtClean="0"/>
              <a:t> timing </a:t>
            </a:r>
            <a:r>
              <a:rPr kumimoji="1" lang="zh-CN" altLang="en-US" baseline="0" dirty="0" smtClean="0"/>
              <a:t>的方法工作在这个区域。</a:t>
            </a:r>
            <a:r>
              <a:rPr kumimoji="1" lang="en-US" altLang="zh-CN" baseline="0" dirty="0" smtClean="0"/>
              <a:t>LIGO</a:t>
            </a:r>
            <a:r>
              <a:rPr kumimoji="1" lang="zh-CN" altLang="en-US" baseline="0" dirty="0" smtClean="0"/>
              <a:t>工作在这个频率。中间的区域是</a:t>
            </a:r>
            <a:r>
              <a:rPr kumimoji="1" lang="en-US" altLang="zh-CN" baseline="0" dirty="0" smtClean="0"/>
              <a:t>LISA</a:t>
            </a:r>
            <a:r>
              <a:rPr kumimoji="1" lang="zh-CN" altLang="en-US" baseline="0" dirty="0" smtClean="0"/>
              <a:t>的区域，但是它还没有上天。如果我们能够把</a:t>
            </a:r>
            <a:r>
              <a:rPr kumimoji="1" lang="en-US" altLang="zh-CN" baseline="0" dirty="0" smtClean="0"/>
              <a:t>pulsar timing</a:t>
            </a:r>
            <a:r>
              <a:rPr kumimoji="1" lang="zh-CN" altLang="en-US" baseline="0" dirty="0" smtClean="0"/>
              <a:t>的频率提高，就可以填补一部分空白。</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19</a:t>
            </a:fld>
            <a:endParaRPr kumimoji="1" lang="zh-CN" altLang="en-US"/>
          </a:p>
        </p:txBody>
      </p:sp>
    </p:spTree>
    <p:extLst>
      <p:ext uri="{BB962C8B-B14F-4D97-AF65-F5344CB8AC3E}">
        <p14:creationId xmlns:p14="http://schemas.microsoft.com/office/powerpoint/2010/main" val="412411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我们先回顾一下，为什么引力波探测频率有个上限？</a:t>
            </a:r>
            <a:r>
              <a:rPr kumimoji="1" lang="en-US" altLang="zh-CN" dirty="0" smtClean="0"/>
              <a:t>…….</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20</a:t>
            </a:fld>
            <a:endParaRPr kumimoji="1" lang="zh-CN" altLang="en-US"/>
          </a:p>
        </p:txBody>
      </p:sp>
    </p:spTree>
    <p:extLst>
      <p:ext uri="{BB962C8B-B14F-4D97-AF65-F5344CB8AC3E}">
        <p14:creationId xmlns:p14="http://schemas.microsoft.com/office/powerpoint/2010/main" val="16200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首先我们要知道，引力波带来的计时残差是什么样子的？引力波带来的计时残差可以写成这样一个形式：这个</a:t>
            </a:r>
            <a:r>
              <a:rPr kumimoji="1" lang="en-US" altLang="zh-CN" dirty="0" smtClean="0"/>
              <a:t>F</a:t>
            </a:r>
            <a:r>
              <a:rPr kumimoji="1" lang="zh-CN" altLang="en-US" dirty="0" smtClean="0"/>
              <a:t>就是所谓的几何因子。它代表了脉冲星－地球组成的这个探测器分别对两种模式的引力波的响应。。。。</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21</a:t>
            </a:fld>
            <a:endParaRPr kumimoji="1" lang="zh-CN" altLang="en-US"/>
          </a:p>
        </p:txBody>
      </p:sp>
    </p:spTree>
    <p:extLst>
      <p:ext uri="{BB962C8B-B14F-4D97-AF65-F5344CB8AC3E}">
        <p14:creationId xmlns:p14="http://schemas.microsoft.com/office/powerpoint/2010/main" val="134793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先来介绍背景：脉冲星计时要做的事情原则上很简单。就是要记录脉冲星的脉冲到达望远镜的时间。尽管原则上这样简单，但实际操作中没有那么简单。其中一个原因就是，脉冲星的脉冲轮廓不是一个</a:t>
            </a:r>
            <a:r>
              <a:rPr kumimoji="1" lang="en-US" altLang="zh-CN" dirty="0" smtClean="0"/>
              <a:t>delta</a:t>
            </a:r>
            <a:r>
              <a:rPr kumimoji="1" lang="zh-CN" altLang="en-US" dirty="0" smtClean="0"/>
              <a:t>函数，而是有复杂结构的。因此你需要定义你的脉冲到达时间是相对脉冲轮廓上的那个点的。</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a:t>
            </a:fld>
            <a:endParaRPr kumimoji="1" lang="zh-CN" altLang="en-US"/>
          </a:p>
        </p:txBody>
      </p:sp>
    </p:spTree>
    <p:extLst>
      <p:ext uri="{BB962C8B-B14F-4D97-AF65-F5344CB8AC3E}">
        <p14:creationId xmlns:p14="http://schemas.microsoft.com/office/powerpoint/2010/main" val="480946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经过一些数学化简，我们可以写成这个形式。这个</a:t>
            </a:r>
            <a:r>
              <a:rPr kumimoji="1" lang="en-US" altLang="zh-CN" dirty="0" smtClean="0"/>
              <a:t>mu</a:t>
            </a:r>
            <a:r>
              <a:rPr kumimoji="1" lang="zh-CN" altLang="en-US" dirty="0" smtClean="0"/>
              <a:t>就是几何因子的平方和开根号。它是脉冲星位置的函数。这个</a:t>
            </a:r>
            <a:r>
              <a:rPr kumimoji="1" lang="en-US" altLang="zh-CN" dirty="0" smtClean="0"/>
              <a:t>K</a:t>
            </a:r>
            <a:r>
              <a:rPr kumimoji="1" lang="zh-CN" altLang="en-US" dirty="0" smtClean="0"/>
              <a:t>定义成。。。。。在乘以一个周期函数。当频率高于</a:t>
            </a:r>
            <a:r>
              <a:rPr kumimoji="1" lang="en-US" altLang="zh-CN" dirty="0" err="1" smtClean="0"/>
              <a:t>Nyquist</a:t>
            </a:r>
            <a:r>
              <a:rPr kumimoji="1" lang="zh-CN" altLang="en-US" dirty="0" smtClean="0"/>
              <a:t>频率时，。。。</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22</a:t>
            </a:fld>
            <a:endParaRPr kumimoji="1" lang="zh-CN" altLang="en-US"/>
          </a:p>
        </p:txBody>
      </p:sp>
    </p:spTree>
    <p:extLst>
      <p:ext uri="{BB962C8B-B14F-4D97-AF65-F5344CB8AC3E}">
        <p14:creationId xmlns:p14="http://schemas.microsoft.com/office/powerpoint/2010/main" val="386658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这个细节先跳过。。</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23</a:t>
            </a:fld>
            <a:endParaRPr kumimoji="1" lang="zh-CN" altLang="en-US"/>
          </a:p>
        </p:txBody>
      </p:sp>
    </p:spTree>
    <p:extLst>
      <p:ext uri="{BB962C8B-B14F-4D97-AF65-F5344CB8AC3E}">
        <p14:creationId xmlns:p14="http://schemas.microsoft.com/office/powerpoint/2010/main" val="89632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所以我们预言，如果有超高频的引力波在，就会看到一个</a:t>
            </a:r>
            <a:r>
              <a:rPr kumimoji="1" lang="en-US" altLang="zh-CN" dirty="0" smtClean="0"/>
              <a:t>mu</a:t>
            </a:r>
            <a:r>
              <a:rPr kumimoji="1" lang="zh-CN" altLang="en-US" dirty="0" smtClean="0"/>
              <a:t>和</a:t>
            </a:r>
            <a:r>
              <a:rPr kumimoji="1" lang="en-US" altLang="zh-CN" dirty="0" smtClean="0"/>
              <a:t>sigma^_^</a:t>
            </a:r>
            <a:r>
              <a:rPr kumimoji="1" lang="zh-CN" altLang="en-US" dirty="0" smtClean="0"/>
              <a:t>的关系。我们模拟了</a:t>
            </a:r>
            <a:r>
              <a:rPr kumimoji="1" lang="en-US" altLang="zh-CN" dirty="0" smtClean="0"/>
              <a:t>1000</a:t>
            </a:r>
            <a:r>
              <a:rPr kumimoji="1" lang="zh-CN" altLang="en-US" dirty="0" smtClean="0"/>
              <a:t>个计时噪声。每个时刻的计时残差是这样模拟的。。。我们的白噪声幅度</a:t>
            </a:r>
            <a:r>
              <a:rPr kumimoji="1" lang="en-US" altLang="zh-CN" dirty="0" smtClean="0"/>
              <a:t>alpha</a:t>
            </a:r>
            <a:r>
              <a:rPr kumimoji="1" lang="zh-CN" altLang="en-US" dirty="0" smtClean="0"/>
              <a:t>＝</a:t>
            </a:r>
            <a:r>
              <a:rPr kumimoji="1" lang="en-US" altLang="zh-CN" dirty="0" smtClean="0"/>
              <a:t>50ns</a:t>
            </a:r>
            <a:r>
              <a:rPr kumimoji="1" lang="zh-CN" altLang="en-US" dirty="0" smtClean="0"/>
              <a:t>这是参考了目前</a:t>
            </a:r>
            <a:r>
              <a:rPr kumimoji="1" lang="en-US" altLang="zh-CN" dirty="0" smtClean="0"/>
              <a:t>timing </a:t>
            </a:r>
            <a:r>
              <a:rPr kumimoji="1" lang="zh-CN" altLang="en-US" dirty="0" smtClean="0"/>
              <a:t>性质最好的脉冲星。</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24</a:t>
            </a:fld>
            <a:endParaRPr kumimoji="1" lang="zh-CN" altLang="en-US"/>
          </a:p>
        </p:txBody>
      </p:sp>
    </p:spTree>
    <p:extLst>
      <p:ext uri="{BB962C8B-B14F-4D97-AF65-F5344CB8AC3E}">
        <p14:creationId xmlns:p14="http://schemas.microsoft.com/office/powerpoint/2010/main" val="2417191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当引力波强度小于某个值时，我们就用拟合给不出一个很好的限制。内秉的白噪声越大，这个阈值也越大。</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25</a:t>
            </a:fld>
            <a:endParaRPr kumimoji="1" lang="zh-CN" altLang="en-US"/>
          </a:p>
        </p:txBody>
      </p:sp>
    </p:spTree>
    <p:extLst>
      <p:ext uri="{BB962C8B-B14F-4D97-AF65-F5344CB8AC3E}">
        <p14:creationId xmlns:p14="http://schemas.microsoft.com/office/powerpoint/2010/main" val="18834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下面我们要把方法应用到真实数据上。总的计时噪声可以拆成。。。</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26</a:t>
            </a:fld>
            <a:endParaRPr kumimoji="1" lang="zh-CN" altLang="en-US"/>
          </a:p>
        </p:txBody>
      </p:sp>
    </p:spTree>
    <p:extLst>
      <p:ext uri="{BB962C8B-B14F-4D97-AF65-F5344CB8AC3E}">
        <p14:creationId xmlns:p14="http://schemas.microsoft.com/office/powerpoint/2010/main" val="3533229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我们希望从真实的数据中，分离出</a:t>
            </a:r>
            <a:r>
              <a:rPr kumimoji="1" lang="en-US" altLang="zh-CN" dirty="0" smtClean="0"/>
              <a:t>sigma remain</a:t>
            </a:r>
            <a:r>
              <a:rPr kumimoji="1" lang="zh-CN" altLang="en-US" dirty="0" smtClean="0"/>
              <a:t>，做法就是：</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27</a:t>
            </a:fld>
            <a:endParaRPr kumimoji="1" lang="zh-CN" altLang="en-US"/>
          </a:p>
        </p:txBody>
      </p:sp>
    </p:spTree>
    <p:extLst>
      <p:ext uri="{BB962C8B-B14F-4D97-AF65-F5344CB8AC3E}">
        <p14:creationId xmlns:p14="http://schemas.microsoft.com/office/powerpoint/2010/main" val="3515190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这两组数据</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28</a:t>
            </a:fld>
            <a:endParaRPr kumimoji="1" lang="zh-CN" altLang="en-US"/>
          </a:p>
        </p:txBody>
      </p:sp>
    </p:spTree>
    <p:extLst>
      <p:ext uri="{BB962C8B-B14F-4D97-AF65-F5344CB8AC3E}">
        <p14:creationId xmlns:p14="http://schemas.microsoft.com/office/powerpoint/2010/main" val="341584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因为我们求</a:t>
            </a:r>
            <a:r>
              <a:rPr kumimoji="1" lang="en-US" altLang="zh-CN" dirty="0" smtClean="0"/>
              <a:t>mu</a:t>
            </a:r>
            <a:r>
              <a:rPr kumimoji="1" lang="zh-CN" altLang="en-US" dirty="0" smtClean="0"/>
              <a:t>时，我们需要知道引力波源的位置。在不知道引力波源的位置时，我们做法就是</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29</a:t>
            </a:fld>
            <a:endParaRPr kumimoji="1" lang="zh-CN" altLang="en-US"/>
          </a:p>
        </p:txBody>
      </p:sp>
    </p:spTree>
    <p:extLst>
      <p:ext uri="{BB962C8B-B14F-4D97-AF65-F5344CB8AC3E}">
        <p14:creationId xmlns:p14="http://schemas.microsoft.com/office/powerpoint/2010/main" val="2721083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相关系数＝</a:t>
            </a:r>
            <a:r>
              <a:rPr kumimoji="1" lang="en-US" altLang="zh-CN" dirty="0" smtClean="0"/>
              <a:t>0.31</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30</a:t>
            </a:fld>
            <a:endParaRPr kumimoji="1" lang="zh-CN" altLang="en-US"/>
          </a:p>
        </p:txBody>
      </p:sp>
    </p:spTree>
    <p:extLst>
      <p:ext uri="{BB962C8B-B14F-4D97-AF65-F5344CB8AC3E}">
        <p14:creationId xmlns:p14="http://schemas.microsoft.com/office/powerpoint/2010/main" val="458472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65.5%</a:t>
            </a:r>
            <a:r>
              <a:rPr kumimoji="1" lang="zh-CN" altLang="en-US" dirty="0" smtClean="0"/>
              <a:t>的概率都大于观测到的</a:t>
            </a:r>
            <a:r>
              <a:rPr kumimoji="1" lang="en-US" altLang="zh-CN" dirty="0" smtClean="0"/>
              <a:t>0.31</a:t>
            </a:r>
            <a:r>
              <a:rPr kumimoji="1" lang="zh-CN" altLang="en-US" dirty="0" smtClean="0"/>
              <a:t>的相关系数。因此我们并没有探测到引力波。</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31</a:t>
            </a:fld>
            <a:endParaRPr kumimoji="1" lang="zh-CN" altLang="en-US"/>
          </a:p>
        </p:txBody>
      </p:sp>
    </p:spTree>
    <p:extLst>
      <p:ext uri="{BB962C8B-B14F-4D97-AF65-F5344CB8AC3E}">
        <p14:creationId xmlns:p14="http://schemas.microsoft.com/office/powerpoint/2010/main" val="118634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但是脉冲轮廓并非稳定的，每个脉冲星轮廓都长得不一样。因此，实际的做法是，叠加很多的脉冲轮廓来得到一个稳定的平均脉冲轮廓，然后用这个平均脉冲轮廓做模版，去和单个的脉冲轮廓做交叉相关，以此得到脉冲到达时间。</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a:t>
            </a:fld>
            <a:endParaRPr kumimoji="1" lang="zh-CN" altLang="en-US"/>
          </a:p>
        </p:txBody>
      </p:sp>
    </p:spTree>
    <p:extLst>
      <p:ext uri="{BB962C8B-B14F-4D97-AF65-F5344CB8AC3E}">
        <p14:creationId xmlns:p14="http://schemas.microsoft.com/office/powerpoint/2010/main" val="989830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既然没有探测到引力波，我们就像看看我们的方法对引力波的灵敏度是多少。</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32</a:t>
            </a:fld>
            <a:endParaRPr kumimoji="1" lang="zh-CN" altLang="en-US"/>
          </a:p>
        </p:txBody>
      </p:sp>
    </p:spTree>
    <p:extLst>
      <p:ext uri="{BB962C8B-B14F-4D97-AF65-F5344CB8AC3E}">
        <p14:creationId xmlns:p14="http://schemas.microsoft.com/office/powerpoint/2010/main" val="430587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这个上限的估计我们留到补充材料里。</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34</a:t>
            </a:fld>
            <a:endParaRPr kumimoji="1" lang="zh-CN" altLang="en-US"/>
          </a:p>
        </p:txBody>
      </p:sp>
    </p:spTree>
    <p:extLst>
      <p:ext uri="{BB962C8B-B14F-4D97-AF65-F5344CB8AC3E}">
        <p14:creationId xmlns:p14="http://schemas.microsoft.com/office/powerpoint/2010/main" val="439874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同样放在补充材料的还有脉冲星项的处理。</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35</a:t>
            </a:fld>
            <a:endParaRPr kumimoji="1" lang="zh-CN" altLang="en-US"/>
          </a:p>
        </p:txBody>
      </p:sp>
    </p:spTree>
    <p:extLst>
      <p:ext uri="{BB962C8B-B14F-4D97-AF65-F5344CB8AC3E}">
        <p14:creationId xmlns:p14="http://schemas.microsoft.com/office/powerpoint/2010/main" val="64642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另一种可能的机制</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39</a:t>
            </a:fld>
            <a:endParaRPr kumimoji="1" lang="zh-CN" altLang="en-US"/>
          </a:p>
        </p:txBody>
      </p:sp>
    </p:spTree>
    <p:extLst>
      <p:ext uri="{BB962C8B-B14F-4D97-AF65-F5344CB8AC3E}">
        <p14:creationId xmlns:p14="http://schemas.microsoft.com/office/powerpoint/2010/main" val="2264898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47</a:t>
            </a:fld>
            <a:endParaRPr kumimoji="1" lang="zh-CN" altLang="en-US"/>
          </a:p>
        </p:txBody>
      </p:sp>
    </p:spTree>
    <p:extLst>
      <p:ext uri="{BB962C8B-B14F-4D97-AF65-F5344CB8AC3E}">
        <p14:creationId xmlns:p14="http://schemas.microsoft.com/office/powerpoint/2010/main" val="677091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另一个预言就是，制动指数满足这样一个关系。从这个关系我们可以看到</a:t>
            </a:r>
            <a:r>
              <a:rPr kumimoji="1" lang="en-US" altLang="zh-CN" dirty="0" smtClean="0"/>
              <a:t>n</a:t>
            </a:r>
            <a:r>
              <a:rPr kumimoji="1" lang="zh-CN" altLang="en-US" dirty="0" smtClean="0"/>
              <a:t>应该和特征年龄成正比。观测果然如此。而且我们可以看到，当磁倾角不演化时，</a:t>
            </a:r>
            <a:r>
              <a:rPr kumimoji="1" lang="en-US" altLang="zh-CN" dirty="0" smtClean="0"/>
              <a:t>n</a:t>
            </a:r>
            <a:r>
              <a:rPr kumimoji="1" lang="zh-CN" altLang="en-US" dirty="0" smtClean="0"/>
              <a:t>＝</a:t>
            </a:r>
            <a:r>
              <a:rPr kumimoji="1" lang="en-US" altLang="zh-CN" dirty="0" smtClean="0"/>
              <a:t>3</a:t>
            </a:r>
            <a:r>
              <a:rPr kumimoji="1" lang="zh-CN" altLang="en-US" dirty="0" smtClean="0"/>
              <a:t>。。。</a:t>
            </a:r>
            <a:endParaRPr kumimoji="1" lang="en-US" altLang="zh-CN" dirty="0" smtClean="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51</a:t>
            </a:fld>
            <a:endParaRPr kumimoji="1" lang="zh-CN" altLang="en-US"/>
          </a:p>
        </p:txBody>
      </p:sp>
    </p:spTree>
    <p:extLst>
      <p:ext uri="{BB962C8B-B14F-4D97-AF65-F5344CB8AC3E}">
        <p14:creationId xmlns:p14="http://schemas.microsoft.com/office/powerpoint/2010/main" val="1907145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无论是磁偶极辐射机制，还是电流损失机制，它们都提供了一个磁倾角的演化机制。我们称之为进动。这种进动总是自发地会让有效磁场减小，因此制动指数总是大于</a:t>
            </a:r>
            <a:r>
              <a:rPr kumimoji="1" lang="en-US" altLang="zh-CN" dirty="0" smtClean="0"/>
              <a:t>3</a:t>
            </a:r>
            <a:r>
              <a:rPr kumimoji="1" lang="zh-CN" altLang="en-US" dirty="0" smtClean="0"/>
              <a:t>的。因此进动无法解释那些</a:t>
            </a:r>
            <a:r>
              <a:rPr kumimoji="1" lang="en-US" altLang="zh-CN" dirty="0" smtClean="0"/>
              <a:t>n&lt;3</a:t>
            </a:r>
            <a:r>
              <a:rPr kumimoji="1" lang="zh-CN" altLang="en-US" dirty="0" smtClean="0"/>
              <a:t>。所以磁倾角的演化应该不仅仅是进动造成的。</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52</a:t>
            </a:fld>
            <a:endParaRPr kumimoji="1" lang="zh-CN" altLang="en-US"/>
          </a:p>
        </p:txBody>
      </p:sp>
    </p:spTree>
    <p:extLst>
      <p:ext uri="{BB962C8B-B14F-4D97-AF65-F5344CB8AC3E}">
        <p14:creationId xmlns:p14="http://schemas.microsoft.com/office/powerpoint/2010/main" val="3770431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我们可以定义这样一个量</a:t>
            </a:r>
            <a:r>
              <a:rPr kumimoji="1" lang="en-US" altLang="zh-CN" dirty="0" smtClean="0"/>
              <a:t>xi</a:t>
            </a:r>
            <a:r>
              <a:rPr kumimoji="1" lang="zh-CN" altLang="en-US" dirty="0" smtClean="0"/>
              <a:t>，它和磁倾角的变化率差不多是同一个量级。它可以和</a:t>
            </a:r>
            <a:r>
              <a:rPr kumimoji="1" lang="en-US" altLang="zh-CN" dirty="0" smtClean="0"/>
              <a:t>nu</a:t>
            </a:r>
            <a:r>
              <a:rPr kumimoji="1" lang="zh-CN" altLang="en-US" dirty="0" smtClean="0"/>
              <a:t>的各街道书联系起来。通过</a:t>
            </a:r>
            <a:r>
              <a:rPr kumimoji="1" lang="en-US" altLang="zh-CN" dirty="0" smtClean="0"/>
              <a:t>timing </a:t>
            </a:r>
            <a:r>
              <a:rPr kumimoji="1" lang="zh-CN" altLang="en-US" dirty="0" smtClean="0"/>
              <a:t>观测，我们可以得到脉冲星的各界倒数，然后算出这个</a:t>
            </a:r>
            <a:r>
              <a:rPr kumimoji="1" lang="en-US" altLang="zh-CN" dirty="0" smtClean="0"/>
              <a:t>xi</a:t>
            </a:r>
            <a:r>
              <a:rPr kumimoji="1" lang="zh-CN" altLang="en-US" dirty="0" smtClean="0"/>
              <a:t>值。通过这个算出的</a:t>
            </a:r>
            <a:r>
              <a:rPr kumimoji="1" lang="en-US" altLang="zh-CN" dirty="0" smtClean="0"/>
              <a:t>xi</a:t>
            </a:r>
            <a:r>
              <a:rPr kumimoji="1" lang="zh-CN" altLang="en-US" dirty="0" smtClean="0"/>
              <a:t>值，我们发现，磁倾角的演化速度非常快。它的演化时标在几十年～。。。。</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53</a:t>
            </a:fld>
            <a:endParaRPr kumimoji="1" lang="zh-CN" altLang="en-US"/>
          </a:p>
        </p:txBody>
      </p:sp>
    </p:spTree>
    <p:extLst>
      <p:ext uri="{BB962C8B-B14F-4D97-AF65-F5344CB8AC3E}">
        <p14:creationId xmlns:p14="http://schemas.microsoft.com/office/powerpoint/2010/main" val="3305048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对于</a:t>
            </a:r>
            <a:r>
              <a:rPr kumimoji="1" lang="en-US" altLang="zh-CN" dirty="0" smtClean="0"/>
              <a:t>Crab</a:t>
            </a:r>
            <a:r>
              <a:rPr kumimoji="1" lang="zh-CN" altLang="en-US" dirty="0" smtClean="0"/>
              <a:t>这颗脉冲星，我们发现观测到的磁倾角变化率和磁倾角，与通过</a:t>
            </a:r>
            <a:r>
              <a:rPr kumimoji="1" lang="en-US" altLang="zh-CN" dirty="0" smtClean="0"/>
              <a:t>timing</a:t>
            </a:r>
            <a:r>
              <a:rPr kumimoji="1" lang="zh-CN" altLang="en-US" dirty="0" smtClean="0"/>
              <a:t>计算出的</a:t>
            </a:r>
            <a:r>
              <a:rPr kumimoji="1" lang="en-US" altLang="zh-CN" dirty="0" smtClean="0"/>
              <a:t>nu</a:t>
            </a:r>
            <a:r>
              <a:rPr kumimoji="1" lang="zh-CN" altLang="en-US" dirty="0" smtClean="0"/>
              <a:t>的各阶导数是不一致的。这就说明。。。。</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54</a:t>
            </a:fld>
            <a:endParaRPr kumimoji="1" lang="zh-CN" altLang="en-US"/>
          </a:p>
        </p:txBody>
      </p:sp>
    </p:spTree>
    <p:extLst>
      <p:ext uri="{BB962C8B-B14F-4D97-AF65-F5344CB8AC3E}">
        <p14:creationId xmlns:p14="http://schemas.microsoft.com/office/powerpoint/2010/main" val="127752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我们来总结一下刚才的报告。在我的第一个工作里。。。。。。</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55</a:t>
            </a:fld>
            <a:endParaRPr kumimoji="1" lang="zh-CN" altLang="en-US"/>
          </a:p>
        </p:txBody>
      </p:sp>
    </p:spTree>
    <p:extLst>
      <p:ext uri="{BB962C8B-B14F-4D97-AF65-F5344CB8AC3E}">
        <p14:creationId xmlns:p14="http://schemas.microsoft.com/office/powerpoint/2010/main" val="93912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脉冲星计时的一个最重要也是最热门的应用，就是用它来测量引力波。当有引力波经过地球－脉冲星连线的时候，这个之间的度规会被改变，因此光程也会改变，脉冲星的到达时间也会被调制。如果我们能够足够精确地测量脉冲到达时间，我们就有希望找到引力波留在里面的证据。所以人们提出给很多脉冲星做计时，这就叫脉冲星计时阵列，</a:t>
            </a:r>
            <a:r>
              <a:rPr kumimoji="1" lang="en-US" altLang="zh-CN" dirty="0" smtClean="0"/>
              <a:t>pulsar timing array</a:t>
            </a:r>
            <a:r>
              <a:rPr kumimoji="1" lang="zh-CN" altLang="en-US" dirty="0" smtClean="0"/>
              <a:t>。天上的脉冲星组成了</a:t>
            </a:r>
            <a:r>
              <a:rPr kumimoji="1" lang="en-US" altLang="zh-CN" dirty="0" smtClean="0"/>
              <a:t>array</a:t>
            </a:r>
            <a:r>
              <a:rPr kumimoji="1" lang="zh-CN" altLang="en-US" dirty="0" smtClean="0"/>
              <a:t>，地上的研究脉冲星的人们也组成了若干个</a:t>
            </a:r>
            <a:r>
              <a:rPr kumimoji="1" lang="en-US" altLang="zh-CN" dirty="0" smtClean="0"/>
              <a:t>arrays</a:t>
            </a:r>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4</a:t>
            </a:fld>
            <a:endParaRPr kumimoji="1" lang="zh-CN" altLang="en-US"/>
          </a:p>
        </p:txBody>
      </p:sp>
    </p:spTree>
    <p:extLst>
      <p:ext uri="{BB962C8B-B14F-4D97-AF65-F5344CB8AC3E}">
        <p14:creationId xmlns:p14="http://schemas.microsoft.com/office/powerpoint/2010/main" val="880159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我的报告就到这里，这是我博士期间发表的文章</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57</a:t>
            </a:fld>
            <a:endParaRPr kumimoji="1" lang="zh-CN" altLang="en-US"/>
          </a:p>
        </p:txBody>
      </p:sp>
    </p:spTree>
    <p:extLst>
      <p:ext uri="{BB962C8B-B14F-4D97-AF65-F5344CB8AC3E}">
        <p14:creationId xmlns:p14="http://schemas.microsoft.com/office/powerpoint/2010/main" val="45426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背景就介绍这么多，下面是我博士期间的第一个工作。也就是利用单一的脉冲星的计时来限制引力波单源的强度。先讲一下背景。大家都知道，可观测的引力波是有频率上下限的。它的上限对应与采样的频率，也叫</a:t>
            </a:r>
            <a:r>
              <a:rPr kumimoji="1" lang="en-US" altLang="zh-CN" dirty="0" err="1" smtClean="0"/>
              <a:t>Nyquist</a:t>
            </a:r>
            <a:r>
              <a:rPr kumimoji="1" lang="en-US" altLang="zh-CN" dirty="0" smtClean="0"/>
              <a:t> </a:t>
            </a:r>
            <a:r>
              <a:rPr kumimoji="1" lang="zh-CN" altLang="en-US" dirty="0" smtClean="0"/>
              <a:t>频率。通常</a:t>
            </a:r>
            <a:r>
              <a:rPr kumimoji="1" lang="en-US" altLang="zh-CN" dirty="0" smtClean="0"/>
              <a:t>pulsar timing</a:t>
            </a:r>
            <a:r>
              <a:rPr kumimoji="1" lang="zh-CN" altLang="en-US" dirty="0" smtClean="0"/>
              <a:t>是每</a:t>
            </a:r>
            <a:r>
              <a:rPr kumimoji="1" lang="en-US" altLang="zh-CN" dirty="0" smtClean="0"/>
              <a:t>2</a:t>
            </a:r>
            <a:r>
              <a:rPr kumimoji="1" lang="zh-CN" altLang="en-US" dirty="0" smtClean="0"/>
              <a:t>周得到一个脉冲到达时间，也就是</a:t>
            </a:r>
            <a:r>
              <a:rPr kumimoji="1" lang="en-US" altLang="zh-CN" dirty="0" smtClean="0"/>
              <a:t>TOA</a:t>
            </a:r>
            <a:r>
              <a:rPr kumimoji="1" lang="zh-CN" altLang="en-US" dirty="0" smtClean="0"/>
              <a:t>，因此对应的频率上限就是</a:t>
            </a:r>
            <a:r>
              <a:rPr kumimoji="1" lang="zh-CN" altLang="zh-CN" dirty="0" smtClean="0"/>
              <a:t>1</a:t>
            </a:r>
            <a:r>
              <a:rPr kumimoji="1" lang="en-US" altLang="zh-CN" dirty="0" smtClean="0"/>
              <a:t>0-7Hz</a:t>
            </a:r>
            <a:r>
              <a:rPr kumimoji="1" lang="zh-CN" altLang="en-US" dirty="0" smtClean="0"/>
              <a:t>。</a:t>
            </a:r>
            <a:r>
              <a:rPr kumimoji="1" lang="en-US" altLang="zh-CN" dirty="0" err="1" smtClean="0"/>
              <a:t>Sesana</a:t>
            </a:r>
            <a:r>
              <a:rPr kumimoji="1" lang="en-US" altLang="zh-CN" dirty="0" smtClean="0"/>
              <a:t> </a:t>
            </a:r>
            <a:r>
              <a:rPr kumimoji="1" lang="zh-CN" altLang="en-US" dirty="0" smtClean="0"/>
              <a:t>等人</a:t>
            </a:r>
            <a:r>
              <a:rPr kumimoji="1" lang="en-US" altLang="zh-CN" dirty="0" smtClean="0"/>
              <a:t>2008</a:t>
            </a:r>
            <a:r>
              <a:rPr kumimoji="1" lang="zh-CN" altLang="en-US" dirty="0" smtClean="0"/>
              <a:t>年的文章指出，当引力波频率高于</a:t>
            </a:r>
            <a:r>
              <a:rPr kumimoji="1" lang="en-US" altLang="zh-CN" dirty="0" smtClean="0"/>
              <a:t>10-8Hz</a:t>
            </a:r>
            <a:r>
              <a:rPr kumimoji="1" lang="zh-CN" altLang="en-US" dirty="0" smtClean="0"/>
              <a:t>时，由于引力波背景强度的下降，有可能可以看到引力波单源的信号。这就给人们一个动机，要向更高的频率努力。</a:t>
            </a:r>
            <a:r>
              <a:rPr kumimoji="1" lang="en-US" altLang="zh-CN" dirty="0" err="1" smtClean="0"/>
              <a:t>Yardely</a:t>
            </a:r>
            <a:r>
              <a:rPr kumimoji="1" lang="en-US" altLang="zh-CN" dirty="0" smtClean="0"/>
              <a:t> 2010</a:t>
            </a:r>
            <a:r>
              <a:rPr kumimoji="1" lang="zh-CN" altLang="en-US" dirty="0" smtClean="0"/>
              <a:t>年的文章里，搜索了</a:t>
            </a:r>
            <a:r>
              <a:rPr kumimoji="1" lang="en-US" altLang="zh-CN" dirty="0" smtClean="0"/>
              <a:t>10-9</a:t>
            </a:r>
            <a:r>
              <a:rPr kumimoji="1" lang="zh-CN" altLang="en-US" dirty="0" smtClean="0"/>
              <a:t>到</a:t>
            </a:r>
            <a:r>
              <a:rPr kumimoji="1" lang="en-US" altLang="zh-CN" dirty="0" smtClean="0"/>
              <a:t>4</a:t>
            </a:r>
            <a:r>
              <a:rPr kumimoji="1" lang="zh-CN" altLang="en-US" dirty="0" smtClean="0"/>
              <a:t>*</a:t>
            </a:r>
            <a:r>
              <a:rPr kumimoji="1" lang="en-US" altLang="zh-CN" dirty="0" smtClean="0"/>
              <a:t>10-7Hz</a:t>
            </a:r>
            <a:r>
              <a:rPr kumimoji="1" lang="zh-CN" altLang="en-US" dirty="0" smtClean="0"/>
              <a:t>频率范围内的引力波单源，给出了上限。我们希望走到更高的频率去，因此我们要增加观测的频次。</a:t>
            </a:r>
            <a:endParaRPr kumimoji="1" lang="en-US" altLang="zh-CN" dirty="0" smtClean="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5</a:t>
            </a:fld>
            <a:endParaRPr kumimoji="1" lang="zh-CN" altLang="en-US"/>
          </a:p>
        </p:txBody>
      </p:sp>
    </p:spTree>
    <p:extLst>
      <p:ext uri="{BB962C8B-B14F-4D97-AF65-F5344CB8AC3E}">
        <p14:creationId xmlns:p14="http://schemas.microsoft.com/office/powerpoint/2010/main" val="307274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我们用的数据来自这三个望远镜，他们分别是，荷兰的</a:t>
            </a:r>
            <a:r>
              <a:rPr kumimoji="1" lang="en-US" altLang="zh-CN" dirty="0" err="1" smtClean="0"/>
              <a:t>Westerbork</a:t>
            </a:r>
            <a:r>
              <a:rPr kumimoji="1" lang="zh-CN" altLang="en-US" dirty="0" smtClean="0"/>
              <a:t>，它有三个波段，分别是</a:t>
            </a:r>
            <a:r>
              <a:rPr kumimoji="1" lang="en-US" altLang="zh-CN" dirty="0" smtClean="0"/>
              <a:t>350</a:t>
            </a:r>
            <a:r>
              <a:rPr kumimoji="1" lang="zh-CN" altLang="en-US" dirty="0" smtClean="0"/>
              <a:t>，</a:t>
            </a:r>
            <a:r>
              <a:rPr kumimoji="1" lang="en-US" altLang="zh-CN" dirty="0" smtClean="0"/>
              <a:t>1380</a:t>
            </a:r>
            <a:r>
              <a:rPr kumimoji="1" lang="zh-CN" altLang="en-US" dirty="0" smtClean="0"/>
              <a:t>，</a:t>
            </a:r>
            <a:r>
              <a:rPr kumimoji="1" lang="en-US" altLang="zh-CN" dirty="0" smtClean="0"/>
              <a:t>2273</a:t>
            </a:r>
            <a:r>
              <a:rPr kumimoji="1" lang="zh-CN" altLang="en-US" dirty="0" smtClean="0"/>
              <a:t>，</a:t>
            </a:r>
            <a:r>
              <a:rPr kumimoji="1" lang="en-US" altLang="zh-CN" dirty="0" smtClean="0"/>
              <a:t>MHz</a:t>
            </a:r>
            <a:r>
              <a:rPr kumimoji="1" lang="zh-CN" altLang="en-US" dirty="0" smtClean="0"/>
              <a:t>，英国</a:t>
            </a:r>
            <a:r>
              <a:rPr kumimoji="1" lang="en-US" altLang="zh-CN" dirty="0" err="1" smtClean="0"/>
              <a:t>Jodrell</a:t>
            </a:r>
            <a:r>
              <a:rPr kumimoji="1" lang="en-US" altLang="zh-CN" dirty="0" smtClean="0"/>
              <a:t> bank</a:t>
            </a:r>
            <a:r>
              <a:rPr kumimoji="1" lang="zh-CN" altLang="en-US" dirty="0" smtClean="0"/>
              <a:t>天文台的两台望远镜，分别是工作在</a:t>
            </a:r>
            <a:r>
              <a:rPr kumimoji="1" lang="en-US" altLang="zh-CN" dirty="0" smtClean="0"/>
              <a:t>1400MHz</a:t>
            </a:r>
            <a:r>
              <a:rPr kumimoji="1" lang="zh-CN" altLang="en-US" dirty="0" smtClean="0"/>
              <a:t>的</a:t>
            </a:r>
            <a:r>
              <a:rPr kumimoji="1" lang="en-US" altLang="zh-CN" dirty="0" smtClean="0"/>
              <a:t>Lovell</a:t>
            </a:r>
            <a:r>
              <a:rPr kumimoji="1" lang="zh-CN" altLang="en-US" dirty="0" smtClean="0"/>
              <a:t>和工作在</a:t>
            </a:r>
            <a:r>
              <a:rPr kumimoji="1" lang="en-US" altLang="zh-CN" dirty="0" smtClean="0"/>
              <a:t>610Mhz</a:t>
            </a:r>
            <a:r>
              <a:rPr kumimoji="1" lang="zh-CN" altLang="en-US" dirty="0" smtClean="0"/>
              <a:t>一台小望远镜。下面这个图标出了观测情况。每一个数线代表各</a:t>
            </a:r>
            <a:r>
              <a:rPr kumimoji="1" lang="en-US" altLang="zh-CN" dirty="0" smtClean="0"/>
              <a:t>TOA</a:t>
            </a:r>
            <a:r>
              <a:rPr kumimoji="1" lang="zh-CN" altLang="en-US" dirty="0" smtClean="0"/>
              <a:t>的测量时。大家可以很直观的感受到，</a:t>
            </a:r>
            <a:r>
              <a:rPr kumimoji="1" lang="en-US" altLang="zh-CN" dirty="0" err="1" smtClean="0"/>
              <a:t>Jodrellbank</a:t>
            </a:r>
            <a:r>
              <a:rPr kumimoji="1" lang="zh-CN" altLang="en-US" dirty="0" smtClean="0"/>
              <a:t>这两台望远镜对这个脉冲星的观测非常频繁。最频繁的时候每天都有一个</a:t>
            </a:r>
            <a:r>
              <a:rPr kumimoji="1" lang="en-US" altLang="zh-CN" dirty="0" smtClean="0"/>
              <a:t>TOA</a:t>
            </a:r>
            <a:r>
              <a:rPr kumimoji="1" lang="zh-CN" altLang="en-US" dirty="0" smtClean="0"/>
              <a:t>。有了这么频烦的观测，</a:t>
            </a:r>
            <a:r>
              <a:rPr kumimoji="1" lang="en-US" altLang="zh-CN" dirty="0" smtClean="0"/>
              <a:t>1</a:t>
            </a:r>
            <a:r>
              <a:rPr kumimoji="1" lang="zh-CN" altLang="en-US" dirty="0" smtClean="0"/>
              <a:t>我们就可以去观测更高频率位置的引力波。</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6</a:t>
            </a:fld>
            <a:endParaRPr kumimoji="1" lang="zh-CN" altLang="en-US"/>
          </a:p>
        </p:txBody>
      </p:sp>
    </p:spTree>
    <p:extLst>
      <p:ext uri="{BB962C8B-B14F-4D97-AF65-F5344CB8AC3E}">
        <p14:creationId xmlns:p14="http://schemas.microsoft.com/office/powerpoint/2010/main" val="170244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数据处理的过程，首先第一步我们要消色散。因为我们处理的射电波段的信号。射电信号在星际空间的传播中和自由电子作用会产生色散，也就是高频信号比低频信号传播的快。衡量色散强弱的量就叫</a:t>
            </a:r>
            <a:r>
              <a:rPr kumimoji="1" lang="en-US" altLang="zh-CN" dirty="0" smtClean="0"/>
              <a:t>DM</a:t>
            </a:r>
            <a:r>
              <a:rPr kumimoji="1" lang="zh-CN" altLang="en-US" dirty="0" smtClean="0"/>
              <a:t>。如果这个</a:t>
            </a:r>
            <a:r>
              <a:rPr kumimoji="1" lang="en-US" altLang="zh-CN" dirty="0" smtClean="0"/>
              <a:t>DM</a:t>
            </a:r>
            <a:r>
              <a:rPr kumimoji="1" lang="zh-CN" altLang="en-US" dirty="0" smtClean="0"/>
              <a:t>在随着时间变化，而我们用了一个常数</a:t>
            </a:r>
            <a:r>
              <a:rPr kumimoji="1" lang="en-US" altLang="zh-CN" dirty="0" smtClean="0"/>
              <a:t>DM</a:t>
            </a:r>
            <a:r>
              <a:rPr kumimoji="1" lang="zh-CN" altLang="en-US" dirty="0" smtClean="0"/>
              <a:t>来消色散，那么</a:t>
            </a:r>
            <a:r>
              <a:rPr kumimoji="1" lang="en-US" altLang="zh-CN" dirty="0" smtClean="0"/>
              <a:t>TOA</a:t>
            </a:r>
            <a:r>
              <a:rPr kumimoji="1" lang="zh-CN" altLang="en-US" dirty="0" smtClean="0"/>
              <a:t>里就会有一个额外的随时间变化的成分。这是我们不希望看到的。所以我们试图知道</a:t>
            </a:r>
            <a:r>
              <a:rPr kumimoji="1" lang="en-US" altLang="zh-CN" dirty="0" smtClean="0"/>
              <a:t>DM</a:t>
            </a:r>
            <a:r>
              <a:rPr kumimoji="1" lang="zh-CN" altLang="en-US" dirty="0" smtClean="0"/>
              <a:t>是如何随时间变化的。我们的做法是，我们假设一个初始的</a:t>
            </a:r>
            <a:r>
              <a:rPr kumimoji="1" lang="en-US" altLang="zh-CN" dirty="0" smtClean="0"/>
              <a:t>DM</a:t>
            </a:r>
            <a:r>
              <a:rPr kumimoji="1" lang="zh-CN" altLang="en-US" dirty="0" smtClean="0"/>
              <a:t>，这是一个常数。然后我们用这个</a:t>
            </a:r>
            <a:r>
              <a:rPr kumimoji="1" lang="en-US" altLang="zh-CN" dirty="0" smtClean="0"/>
              <a:t>DM</a:t>
            </a:r>
            <a:r>
              <a:rPr kumimoji="1" lang="zh-CN" altLang="en-US" dirty="0" smtClean="0"/>
              <a:t>去给最低频率的观测数据消色散。然后我们叠加这</a:t>
            </a:r>
            <a:r>
              <a:rPr kumimoji="1" lang="en-US" altLang="zh-CN" dirty="0" smtClean="0"/>
              <a:t>512</a:t>
            </a:r>
            <a:r>
              <a:rPr kumimoji="1" lang="zh-CN" altLang="en-US" dirty="0" smtClean="0"/>
              <a:t>个频道的脉冲轮廓得到一个平均的脉冲轮廓。然后我们在用这个平均的脉冲轮廓去和这</a:t>
            </a:r>
            <a:r>
              <a:rPr kumimoji="1" lang="en-US" altLang="zh-CN" dirty="0" smtClean="0"/>
              <a:t>512</a:t>
            </a:r>
            <a:r>
              <a:rPr kumimoji="1" lang="zh-CN" altLang="en-US" dirty="0" smtClean="0"/>
              <a:t>个脉冲轮廓做相关。这样得到</a:t>
            </a:r>
            <a:r>
              <a:rPr kumimoji="1" lang="en-US" altLang="zh-CN" dirty="0" smtClean="0"/>
              <a:t>512</a:t>
            </a:r>
            <a:r>
              <a:rPr kumimoji="1" lang="zh-CN" altLang="en-US" dirty="0" smtClean="0"/>
              <a:t>个</a:t>
            </a:r>
            <a:r>
              <a:rPr kumimoji="1" lang="en-US" altLang="zh-CN" dirty="0" smtClean="0"/>
              <a:t>TOA</a:t>
            </a:r>
            <a:r>
              <a:rPr kumimoji="1" lang="zh-CN" altLang="en-US" dirty="0" smtClean="0"/>
              <a:t>。然后我们拟合这</a:t>
            </a:r>
            <a:r>
              <a:rPr kumimoji="1" lang="en-US" altLang="zh-CN" dirty="0" smtClean="0"/>
              <a:t>512</a:t>
            </a:r>
            <a:r>
              <a:rPr kumimoji="1" lang="zh-CN" altLang="en-US" dirty="0" smtClean="0"/>
              <a:t>个</a:t>
            </a:r>
            <a:r>
              <a:rPr kumimoji="1" lang="en-US" altLang="zh-CN" dirty="0" smtClean="0"/>
              <a:t>TOA</a:t>
            </a:r>
            <a:r>
              <a:rPr kumimoji="1" lang="zh-CN" altLang="en-US" dirty="0" smtClean="0"/>
              <a:t>得到每时每刻的新的</a:t>
            </a:r>
            <a:r>
              <a:rPr kumimoji="1" lang="en-US" altLang="zh-CN" dirty="0" smtClean="0"/>
              <a:t>DM</a:t>
            </a:r>
            <a:r>
              <a:rPr kumimoji="1" lang="zh-CN" altLang="en-US" dirty="0" smtClean="0"/>
              <a:t>值。我们再把新的</a:t>
            </a:r>
            <a:r>
              <a:rPr kumimoji="1" lang="en-US" altLang="zh-CN" dirty="0" smtClean="0"/>
              <a:t>DM</a:t>
            </a:r>
            <a:r>
              <a:rPr kumimoji="1" lang="zh-CN" altLang="en-US" dirty="0" smtClean="0"/>
              <a:t>值呆回去做一个迭代。</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7</a:t>
            </a:fld>
            <a:endParaRPr kumimoji="1" lang="zh-CN" altLang="en-US"/>
          </a:p>
        </p:txBody>
      </p:sp>
    </p:spTree>
    <p:extLst>
      <p:ext uri="{BB962C8B-B14F-4D97-AF65-F5344CB8AC3E}">
        <p14:creationId xmlns:p14="http://schemas.microsoft.com/office/powerpoint/2010/main" val="12714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我们就得到了新的，</a:t>
            </a:r>
            <a:r>
              <a:rPr kumimoji="1" lang="en-US" altLang="zh-CN" dirty="0" smtClean="0"/>
              <a:t>DM</a:t>
            </a:r>
            <a:r>
              <a:rPr kumimoji="1" lang="zh-CN" altLang="en-US" dirty="0" smtClean="0"/>
              <a:t>随时间的变化。也就是这幅图里的⭕️。我们修正了这个</a:t>
            </a:r>
            <a:r>
              <a:rPr kumimoji="1" lang="en-US" altLang="zh-CN" dirty="0" smtClean="0"/>
              <a:t>DM</a:t>
            </a:r>
            <a:r>
              <a:rPr kumimoji="1" lang="zh-CN" altLang="en-US" dirty="0" smtClean="0"/>
              <a:t>之后，这是我们得到的计时残差。不同的颜色代表了不同的频段。蓝色的是</a:t>
            </a:r>
            <a:r>
              <a:rPr kumimoji="1" lang="en-US" altLang="zh-CN" dirty="0" smtClean="0"/>
              <a:t>1380MHz</a:t>
            </a:r>
            <a:r>
              <a:rPr kumimoji="1" lang="zh-CN" altLang="en-US" dirty="0" smtClean="0"/>
              <a:t>，红色是</a:t>
            </a:r>
            <a:r>
              <a:rPr kumimoji="1" lang="en-US" altLang="zh-CN" dirty="0" smtClean="0"/>
              <a:t>610</a:t>
            </a:r>
            <a:r>
              <a:rPr kumimoji="1" lang="zh-CN" altLang="en-US" dirty="0" smtClean="0"/>
              <a:t>，黑色的是</a:t>
            </a:r>
            <a:r>
              <a:rPr kumimoji="1" lang="en-US" altLang="zh-CN" dirty="0" smtClean="0"/>
              <a:t>350MHz</a:t>
            </a:r>
            <a:r>
              <a:rPr kumimoji="1" lang="zh-CN" altLang="en-US" dirty="0" smtClean="0"/>
              <a:t>。我们发现这里有个明显的结构，而且射电的频率越低，这个结构的幅度就越大。因此我们认为这里肯定还有星际介质的影响没扣干净。所以我们试图把这个结构拟合掉。通过拟合掉这个结构，我们又对</a:t>
            </a:r>
            <a:r>
              <a:rPr kumimoji="1" lang="en-US" altLang="zh-CN" dirty="0" smtClean="0"/>
              <a:t>DM</a:t>
            </a:r>
            <a:r>
              <a:rPr kumimoji="1" lang="zh-CN" altLang="en-US" dirty="0" smtClean="0"/>
              <a:t>值有了一个新的修正。这个十字就是新的</a:t>
            </a:r>
            <a:r>
              <a:rPr kumimoji="1" lang="en-US" altLang="zh-CN" dirty="0" smtClean="0"/>
              <a:t>DM</a:t>
            </a:r>
            <a:r>
              <a:rPr kumimoji="1" lang="zh-CN" altLang="en-US" dirty="0" smtClean="0"/>
              <a:t>值。</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8</a:t>
            </a:fld>
            <a:endParaRPr kumimoji="1" lang="zh-CN" altLang="en-US"/>
          </a:p>
        </p:txBody>
      </p:sp>
    </p:spTree>
    <p:extLst>
      <p:ext uri="{BB962C8B-B14F-4D97-AF65-F5344CB8AC3E}">
        <p14:creationId xmlns:p14="http://schemas.microsoft.com/office/powerpoint/2010/main" val="230520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为什么我们之前只用</a:t>
            </a:r>
            <a:r>
              <a:rPr kumimoji="1" lang="en-US" altLang="zh-CN" dirty="0" smtClean="0"/>
              <a:t>350Mhz</a:t>
            </a:r>
            <a:r>
              <a:rPr kumimoji="1" lang="zh-CN" altLang="en-US" dirty="0" smtClean="0"/>
              <a:t>的数据得到的</a:t>
            </a:r>
            <a:r>
              <a:rPr kumimoji="1" lang="en-US" altLang="zh-CN" dirty="0" smtClean="0"/>
              <a:t>DM</a:t>
            </a:r>
            <a:r>
              <a:rPr kumimoji="1" lang="zh-CN" altLang="en-US" dirty="0" smtClean="0"/>
              <a:t>值不正确呢？我们认为这是由于星际介质对低频信号的散射造成的。这个散射会让低频的脉冲轮廓产生一个指数的尾巴。</a:t>
            </a:r>
            <a:endParaRPr kumimoji="1" lang="zh-CN" altLang="en-US" dirty="0"/>
          </a:p>
        </p:txBody>
      </p:sp>
      <p:sp>
        <p:nvSpPr>
          <p:cNvPr id="4" name="幻灯片编号占位符 3"/>
          <p:cNvSpPr>
            <a:spLocks noGrp="1"/>
          </p:cNvSpPr>
          <p:nvPr>
            <p:ph type="sldNum" sz="quarter" idx="10"/>
          </p:nvPr>
        </p:nvSpPr>
        <p:spPr/>
        <p:txBody>
          <a:bodyPr/>
          <a:lstStyle/>
          <a:p>
            <a:fld id="{D5707C50-9B30-2546-92BB-88D14F372466}" type="slidenum">
              <a:rPr kumimoji="1" lang="zh-CN" altLang="en-US" smtClean="0"/>
              <a:t>9</a:t>
            </a:fld>
            <a:endParaRPr kumimoji="1" lang="zh-CN" altLang="en-US"/>
          </a:p>
        </p:txBody>
      </p:sp>
    </p:spTree>
    <p:extLst>
      <p:ext uri="{BB962C8B-B14F-4D97-AF65-F5344CB8AC3E}">
        <p14:creationId xmlns:p14="http://schemas.microsoft.com/office/powerpoint/2010/main" val="25303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211853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69926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69409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427535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141548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2271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18790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304282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345760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131633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FC0208F-026B-BE44-9532-5FA291B1DE2E}" type="datetimeFigureOut">
              <a:rPr kumimoji="1" lang="zh-CN" altLang="en-US" smtClean="0"/>
              <a:t>16/5/15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34997118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0208F-026B-BE44-9532-5FA291B1DE2E}" type="datetimeFigureOut">
              <a:rPr kumimoji="1" lang="zh-CN" altLang="en-US" smtClean="0"/>
              <a:t>16/5/15</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801E5-2078-0444-B1E8-7AB391183100}" type="slidenum">
              <a:rPr kumimoji="1" lang="zh-CN" altLang="en-US" smtClean="0"/>
              <a:t>‹#›</a:t>
            </a:fld>
            <a:endParaRPr kumimoji="1" lang="zh-CN" altLang="en-US"/>
          </a:p>
        </p:txBody>
      </p:sp>
    </p:spTree>
    <p:extLst>
      <p:ext uri="{BB962C8B-B14F-4D97-AF65-F5344CB8AC3E}">
        <p14:creationId xmlns:p14="http://schemas.microsoft.com/office/powerpoint/2010/main" val="273676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2.png"/><Relationship Id="rId5" Type="http://schemas.openxmlformats.org/officeDocument/2006/relationships/oleObject" Target="../embeddings/oleObject1.bin"/><Relationship Id="rId6" Type="http://schemas.openxmlformats.org/officeDocument/2006/relationships/image" Target="../media/image19.emf"/><Relationship Id="rId7" Type="http://schemas.openxmlformats.org/officeDocument/2006/relationships/oleObject" Target="../embeddings/oleObject2.bin"/><Relationship Id="rId8" Type="http://schemas.openxmlformats.org/officeDocument/2006/relationships/image" Target="../media/image20.emf"/><Relationship Id="rId9" Type="http://schemas.openxmlformats.org/officeDocument/2006/relationships/oleObject" Target="../embeddings/oleObject3.bin"/><Relationship Id="rId10"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gif"/><Relationship Id="rId5" Type="http://schemas.openxmlformats.org/officeDocument/2006/relationships/image" Target="../media/image5.png"/><Relationship Id="rId6" Type="http://schemas.microsoft.com/office/2007/relationships/hdphoto" Target="../media/hdphoto1.wdp"/><Relationship Id="rId7" Type="http://schemas.openxmlformats.org/officeDocument/2006/relationships/image" Target="../media/image6.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8.png"/><Relationship Id="rId5" Type="http://schemas.openxmlformats.org/officeDocument/2006/relationships/image" Target="../media/image44.png"/><Relationship Id="rId6" Type="http://schemas.openxmlformats.org/officeDocument/2006/relationships/image" Target="../media/image45.emf"/><Relationship Id="rId7" Type="http://schemas.openxmlformats.org/officeDocument/2006/relationships/image" Target="../media/image42.png"/><Relationship Id="rId8" Type="http://schemas.openxmlformats.org/officeDocument/2006/relationships/image" Target="../media/image41.png"/><Relationship Id="rId9" Type="http://schemas.openxmlformats.org/officeDocument/2006/relationships/oleObject" Target="../embeddings/oleObject4.bin"/><Relationship Id="rId10" Type="http://schemas.openxmlformats.org/officeDocument/2006/relationships/image" Target="../media/image4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50.png"/><Relationship Id="rId5" Type="http://schemas.openxmlformats.org/officeDocument/2006/relationships/oleObject" Target="../embeddings/oleObject5.bin"/><Relationship Id="rId6" Type="http://schemas.openxmlformats.org/officeDocument/2006/relationships/image" Target="../media/image4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 Id="rId3"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6" Type="http://schemas.openxmlformats.org/officeDocument/2006/relationships/image" Target="../media/image69.emf"/><Relationship Id="rId7" Type="http://schemas.openxmlformats.org/officeDocument/2006/relationships/oleObject" Target="../embeddings/oleObject6.bin"/><Relationship Id="rId8" Type="http://schemas.openxmlformats.org/officeDocument/2006/relationships/image" Target="../media/image65.emf"/><Relationship Id="rId9" Type="http://schemas.openxmlformats.org/officeDocument/2006/relationships/image" Target="../media/image7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emf"/><Relationship Id="rId5" Type="http://schemas.openxmlformats.org/officeDocument/2006/relationships/image" Target="../media/image87.png"/><Relationship Id="rId6" Type="http://schemas.openxmlformats.org/officeDocument/2006/relationships/image" Target="../media/image88.emf"/><Relationship Id="rId7" Type="http://schemas.openxmlformats.org/officeDocument/2006/relationships/image" Target="../media/image89.png"/><Relationship Id="rId8"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6.png"/></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82284" y="1991893"/>
            <a:ext cx="7772400" cy="935791"/>
          </a:xfrm>
        </p:spPr>
        <p:txBody>
          <a:bodyPr>
            <a:normAutofit fontScale="90000"/>
          </a:bodyPr>
          <a:lstStyle/>
          <a:p>
            <a:r>
              <a:rPr kumimoji="1" lang="zh-CN" altLang="en-US" dirty="0" smtClean="0">
                <a:latin typeface="Weibei SC Bold"/>
                <a:ea typeface="Heiti SC Light"/>
                <a:cs typeface="Weibei SC Bold"/>
              </a:rPr>
              <a:t>脉冲星计时应用研究</a:t>
            </a:r>
            <a:r>
              <a:rPr kumimoji="1" lang="en-US" altLang="zh-CN" dirty="0">
                <a:latin typeface="Weibei SC Bold"/>
                <a:ea typeface="Heiti SC Light"/>
                <a:cs typeface="Weibei SC Bold"/>
              </a:rPr>
              <a:t/>
            </a:r>
            <a:br>
              <a:rPr kumimoji="1" lang="en-US" altLang="zh-CN" dirty="0">
                <a:latin typeface="Weibei SC Bold"/>
                <a:ea typeface="Heiti SC Light"/>
                <a:cs typeface="Weibei SC Bold"/>
              </a:rPr>
            </a:br>
            <a:endParaRPr kumimoji="1" lang="zh-CN" altLang="en-US" sz="4000" dirty="0">
              <a:latin typeface="Weibei SC Bold"/>
              <a:ea typeface="Heiti SC Light"/>
              <a:cs typeface="Weibei SC Bold"/>
            </a:endParaRPr>
          </a:p>
        </p:txBody>
      </p:sp>
      <p:sp>
        <p:nvSpPr>
          <p:cNvPr id="3" name="副标题 2"/>
          <p:cNvSpPr>
            <a:spLocks noGrp="1"/>
          </p:cNvSpPr>
          <p:nvPr>
            <p:ph type="subTitle" idx="1"/>
          </p:nvPr>
        </p:nvSpPr>
        <p:spPr>
          <a:xfrm>
            <a:off x="2414304" y="3609474"/>
            <a:ext cx="6400800" cy="2136270"/>
          </a:xfrm>
        </p:spPr>
        <p:txBody>
          <a:bodyPr>
            <a:normAutofit/>
          </a:bodyPr>
          <a:lstStyle/>
          <a:p>
            <a:pPr algn="l"/>
            <a:r>
              <a:rPr kumimoji="1" lang="zh-CN" altLang="en-US" sz="2800" dirty="0" smtClean="0">
                <a:solidFill>
                  <a:schemeClr val="tx1">
                    <a:lumMod val="75000"/>
                    <a:lumOff val="25000"/>
                  </a:schemeClr>
                </a:solidFill>
                <a:latin typeface="华文楷体"/>
                <a:ea typeface="华文楷体"/>
                <a:cs typeface="华文楷体"/>
              </a:rPr>
              <a:t>答辩人：易疏序</a:t>
            </a:r>
            <a:endParaRPr kumimoji="1" lang="en-US" altLang="zh-CN" sz="2800" dirty="0" smtClean="0">
              <a:solidFill>
                <a:schemeClr val="tx1">
                  <a:lumMod val="75000"/>
                  <a:lumOff val="25000"/>
                </a:schemeClr>
              </a:solidFill>
              <a:latin typeface="华文楷体"/>
              <a:ea typeface="华文楷体"/>
              <a:cs typeface="华文楷体"/>
            </a:endParaRPr>
          </a:p>
          <a:p>
            <a:pPr algn="l"/>
            <a:r>
              <a:rPr kumimoji="1" lang="zh-CN" altLang="en-US" sz="2800" dirty="0" smtClean="0">
                <a:solidFill>
                  <a:schemeClr val="tx1">
                    <a:lumMod val="75000"/>
                    <a:lumOff val="25000"/>
                  </a:schemeClr>
                </a:solidFill>
                <a:latin typeface="华文楷体"/>
                <a:ea typeface="华文楷体"/>
                <a:cs typeface="华文楷体"/>
              </a:rPr>
              <a:t>导</a:t>
            </a:r>
            <a:r>
              <a:rPr kumimoji="1" lang="en-US" altLang="zh-CN" sz="2800" dirty="0" smtClean="0">
                <a:solidFill>
                  <a:schemeClr val="tx1">
                    <a:lumMod val="75000"/>
                    <a:lumOff val="25000"/>
                  </a:schemeClr>
                </a:solidFill>
                <a:latin typeface="华文楷体"/>
                <a:ea typeface="华文楷体"/>
                <a:cs typeface="华文楷体"/>
              </a:rPr>
              <a:t>    </a:t>
            </a:r>
            <a:r>
              <a:rPr kumimoji="1" lang="zh-CN" altLang="en-US" sz="2800" dirty="0" smtClean="0">
                <a:solidFill>
                  <a:schemeClr val="tx1">
                    <a:lumMod val="75000"/>
                    <a:lumOff val="25000"/>
                  </a:schemeClr>
                </a:solidFill>
                <a:latin typeface="华文楷体"/>
                <a:ea typeface="华文楷体"/>
                <a:cs typeface="华文楷体"/>
              </a:rPr>
              <a:t>师：张双南</a:t>
            </a:r>
            <a:r>
              <a:rPr kumimoji="1" lang="en-US" altLang="zh-CN" sz="2800" dirty="0" smtClean="0">
                <a:solidFill>
                  <a:schemeClr val="tx1">
                    <a:lumMod val="75000"/>
                    <a:lumOff val="25000"/>
                  </a:schemeClr>
                </a:solidFill>
                <a:latin typeface="华文楷体"/>
                <a:ea typeface="华文楷体"/>
                <a:cs typeface="华文楷体"/>
              </a:rPr>
              <a:t> </a:t>
            </a:r>
            <a:r>
              <a:rPr kumimoji="1" lang="zh-CN" altLang="en-US" sz="2800" smtClean="0">
                <a:solidFill>
                  <a:schemeClr val="tx1">
                    <a:lumMod val="75000"/>
                    <a:lumOff val="25000"/>
                  </a:schemeClr>
                </a:solidFill>
                <a:latin typeface="华文楷体"/>
                <a:ea typeface="华文楷体"/>
                <a:cs typeface="华文楷体"/>
              </a:rPr>
              <a:t>研究员</a:t>
            </a:r>
            <a:endParaRPr kumimoji="1" lang="en-US" altLang="zh-CN" sz="2800" dirty="0" smtClean="0">
              <a:solidFill>
                <a:schemeClr val="tx1">
                  <a:lumMod val="75000"/>
                  <a:lumOff val="25000"/>
                </a:schemeClr>
              </a:solidFill>
              <a:latin typeface="华文楷体"/>
              <a:ea typeface="华文楷体"/>
              <a:cs typeface="华文楷体"/>
            </a:endParaRPr>
          </a:p>
          <a:p>
            <a:pPr algn="l"/>
            <a:r>
              <a:rPr kumimoji="1" lang="zh-CN" altLang="en-US" sz="2800" dirty="0" smtClean="0">
                <a:solidFill>
                  <a:schemeClr val="tx1">
                    <a:lumMod val="75000"/>
                    <a:lumOff val="25000"/>
                  </a:schemeClr>
                </a:solidFill>
                <a:latin typeface="华文楷体"/>
                <a:ea typeface="华文楷体"/>
                <a:cs typeface="华文楷体"/>
              </a:rPr>
              <a:t>专</a:t>
            </a:r>
            <a:r>
              <a:rPr kumimoji="1" lang="en-US" altLang="zh-CN" sz="2800" dirty="0" smtClean="0">
                <a:solidFill>
                  <a:schemeClr val="tx1">
                    <a:lumMod val="75000"/>
                    <a:lumOff val="25000"/>
                  </a:schemeClr>
                </a:solidFill>
                <a:latin typeface="华文楷体"/>
                <a:ea typeface="华文楷体"/>
                <a:cs typeface="华文楷体"/>
              </a:rPr>
              <a:t>    </a:t>
            </a:r>
            <a:r>
              <a:rPr kumimoji="1" lang="zh-CN" altLang="en-US" sz="2800" dirty="0" smtClean="0">
                <a:solidFill>
                  <a:schemeClr val="tx1">
                    <a:lumMod val="75000"/>
                    <a:lumOff val="25000"/>
                  </a:schemeClr>
                </a:solidFill>
                <a:latin typeface="华文楷体"/>
                <a:ea typeface="华文楷体"/>
                <a:cs typeface="华文楷体"/>
              </a:rPr>
              <a:t>业：粒子物理与原子核物理</a:t>
            </a:r>
            <a:endParaRPr kumimoji="1" lang="en-US" altLang="zh-CN" sz="2800" dirty="0" smtClean="0">
              <a:solidFill>
                <a:schemeClr val="tx1">
                  <a:lumMod val="75000"/>
                  <a:lumOff val="25000"/>
                </a:schemeClr>
              </a:solidFill>
              <a:latin typeface="华文楷体"/>
              <a:ea typeface="华文楷体"/>
              <a:cs typeface="华文楷体"/>
            </a:endParaRPr>
          </a:p>
        </p:txBody>
      </p:sp>
      <p:pic>
        <p:nvPicPr>
          <p:cNvPr id="4" name="图片 3" descr="C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341" y="5812589"/>
            <a:ext cx="668421" cy="635000"/>
          </a:xfrm>
          <a:prstGeom prst="rect">
            <a:avLst/>
          </a:prstGeom>
        </p:spPr>
      </p:pic>
      <p:pic>
        <p:nvPicPr>
          <p:cNvPr id="5" name="图片 4" descr="ban1664.jpg"/>
          <p:cNvPicPr>
            <a:picLocks noChangeAspect="1"/>
          </p:cNvPicPr>
          <p:nvPr/>
        </p:nvPicPr>
        <p:blipFill rotWithShape="1">
          <a:blip r:embed="rId4">
            <a:extLst>
              <a:ext uri="{28A0092B-C50C-407E-A947-70E740481C1C}">
                <a14:useLocalDpi xmlns:a14="http://schemas.microsoft.com/office/drawing/2010/main" val="0"/>
              </a:ext>
            </a:extLst>
          </a:blip>
          <a:srcRect l="15263" r="15433"/>
          <a:stretch/>
        </p:blipFill>
        <p:spPr>
          <a:xfrm>
            <a:off x="133698" y="124885"/>
            <a:ext cx="2245894" cy="1372377"/>
          </a:xfrm>
          <a:prstGeom prst="rect">
            <a:avLst/>
          </a:prstGeom>
        </p:spPr>
      </p:pic>
      <p:sp>
        <p:nvSpPr>
          <p:cNvPr id="6" name="文本框 5"/>
          <p:cNvSpPr txBox="1"/>
          <p:nvPr/>
        </p:nvSpPr>
        <p:spPr>
          <a:xfrm>
            <a:off x="3729790" y="5921878"/>
            <a:ext cx="1685077" cy="369332"/>
          </a:xfrm>
          <a:prstGeom prst="rect">
            <a:avLst/>
          </a:prstGeom>
          <a:noFill/>
        </p:spPr>
        <p:txBody>
          <a:bodyPr wrap="none" rtlCol="0">
            <a:spAutoFit/>
          </a:bodyPr>
          <a:lstStyle/>
          <a:p>
            <a:r>
              <a:rPr kumimoji="1" lang="en-US" altLang="zh-CN" dirty="0" smtClean="0">
                <a:solidFill>
                  <a:schemeClr val="tx1">
                    <a:lumMod val="65000"/>
                    <a:lumOff val="35000"/>
                  </a:schemeClr>
                </a:solidFill>
                <a:latin typeface="仿宋"/>
                <a:ea typeface="仿宋"/>
                <a:cs typeface="仿宋"/>
              </a:rPr>
              <a:t>2016</a:t>
            </a:r>
            <a:r>
              <a:rPr kumimoji="1" lang="zh-CN" altLang="en-US" dirty="0" smtClean="0">
                <a:solidFill>
                  <a:schemeClr val="tx1">
                    <a:lumMod val="65000"/>
                    <a:lumOff val="35000"/>
                  </a:schemeClr>
                </a:solidFill>
                <a:latin typeface="仿宋"/>
                <a:ea typeface="仿宋"/>
                <a:cs typeface="仿宋"/>
              </a:rPr>
              <a:t>年</a:t>
            </a:r>
            <a:r>
              <a:rPr kumimoji="1" lang="en-US" altLang="zh-CN" dirty="0" smtClean="0">
                <a:solidFill>
                  <a:schemeClr val="tx1">
                    <a:lumMod val="65000"/>
                    <a:lumOff val="35000"/>
                  </a:schemeClr>
                </a:solidFill>
                <a:latin typeface="仿宋"/>
                <a:ea typeface="仿宋"/>
                <a:cs typeface="仿宋"/>
              </a:rPr>
              <a:t>5</a:t>
            </a:r>
            <a:r>
              <a:rPr kumimoji="1" lang="zh-CN" altLang="en-US" dirty="0" smtClean="0">
                <a:solidFill>
                  <a:schemeClr val="tx1">
                    <a:lumMod val="65000"/>
                    <a:lumOff val="35000"/>
                  </a:schemeClr>
                </a:solidFill>
                <a:latin typeface="仿宋"/>
                <a:ea typeface="仿宋"/>
                <a:cs typeface="仿宋"/>
              </a:rPr>
              <a:t>月</a:t>
            </a:r>
            <a:r>
              <a:rPr kumimoji="1" lang="en-US" altLang="zh-CN" dirty="0" smtClean="0">
                <a:solidFill>
                  <a:schemeClr val="tx1">
                    <a:lumMod val="65000"/>
                    <a:lumOff val="35000"/>
                  </a:schemeClr>
                </a:solidFill>
                <a:latin typeface="仿宋"/>
                <a:ea typeface="仿宋"/>
                <a:cs typeface="仿宋"/>
              </a:rPr>
              <a:t>16</a:t>
            </a:r>
            <a:r>
              <a:rPr kumimoji="1" lang="zh-CN" altLang="en-US" dirty="0" smtClean="0">
                <a:solidFill>
                  <a:schemeClr val="tx1">
                    <a:lumMod val="65000"/>
                    <a:lumOff val="35000"/>
                  </a:schemeClr>
                </a:solidFill>
                <a:latin typeface="仿宋"/>
                <a:ea typeface="仿宋"/>
                <a:cs typeface="仿宋"/>
              </a:rPr>
              <a:t>日</a:t>
            </a:r>
            <a:endParaRPr kumimoji="1" lang="zh-CN" altLang="en-US" dirty="0">
              <a:solidFill>
                <a:schemeClr val="tx1">
                  <a:lumMod val="65000"/>
                  <a:lumOff val="35000"/>
                </a:schemeClr>
              </a:solidFill>
              <a:latin typeface="仿宋"/>
              <a:ea typeface="仿宋"/>
              <a:cs typeface="仿宋"/>
            </a:endParaRPr>
          </a:p>
        </p:txBody>
      </p:sp>
    </p:spTree>
    <p:extLst>
      <p:ext uri="{BB962C8B-B14F-4D97-AF65-F5344CB8AC3E}">
        <p14:creationId xmlns:p14="http://schemas.microsoft.com/office/powerpoint/2010/main" val="41037589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数据处理</a:t>
            </a:r>
            <a:endParaRPr kumimoji="1" lang="en-US" altLang="zh-CN" dirty="0"/>
          </a:p>
          <a:p>
            <a:pPr lvl="1"/>
            <a:r>
              <a:rPr kumimoji="1" lang="zh-CN" altLang="en-US" dirty="0"/>
              <a:t>修正星际介质散射对低频脉冲轮廓的影响</a:t>
            </a:r>
            <a:endParaRPr kumimoji="1" lang="en-US" altLang="zh-CN" dirty="0"/>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5" name="图片 4" descr="屏幕快照 2016-05-09 下午2.31.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842" y="2623181"/>
            <a:ext cx="5229725" cy="3873871"/>
          </a:xfrm>
          <a:prstGeom prst="rect">
            <a:avLst/>
          </a:prstGeom>
        </p:spPr>
      </p:pic>
      <p:sp>
        <p:nvSpPr>
          <p:cNvPr id="6" name="文本框 5"/>
          <p:cNvSpPr txBox="1"/>
          <p:nvPr/>
        </p:nvSpPr>
        <p:spPr>
          <a:xfrm>
            <a:off x="629422" y="3930316"/>
            <a:ext cx="693106" cy="2031325"/>
          </a:xfrm>
          <a:prstGeom prst="rect">
            <a:avLst/>
          </a:prstGeom>
          <a:noFill/>
        </p:spPr>
        <p:txBody>
          <a:bodyPr wrap="none" rtlCol="0">
            <a:spAutoFit/>
          </a:bodyPr>
          <a:lstStyle/>
          <a:p>
            <a:r>
              <a:rPr kumimoji="1" lang="en-US" altLang="zh-CN" dirty="0" smtClean="0">
                <a:latin typeface="Kaiti SC Regular"/>
                <a:ea typeface="GB18030 Bitmap"/>
                <a:cs typeface="Kaiti SC Regular"/>
              </a:rPr>
              <a:t>350 </a:t>
            </a:r>
          </a:p>
          <a:p>
            <a:endParaRPr kumimoji="1" lang="en-US" altLang="zh-CN" dirty="0" smtClean="0">
              <a:latin typeface="Kaiti SC Regular"/>
              <a:ea typeface="GB18030 Bitmap"/>
              <a:cs typeface="Kaiti SC Regular"/>
            </a:endParaRPr>
          </a:p>
          <a:p>
            <a:r>
              <a:rPr kumimoji="1" lang="zh-CN" altLang="zh-CN" dirty="0" smtClean="0">
                <a:latin typeface="Kaiti SC Regular"/>
                <a:ea typeface="GB18030 Bitmap"/>
                <a:cs typeface="Kaiti SC Regular"/>
              </a:rPr>
              <a:t>6</a:t>
            </a:r>
            <a:r>
              <a:rPr kumimoji="1" lang="en-US" altLang="zh-CN" dirty="0" smtClean="0">
                <a:latin typeface="Kaiti SC Regular"/>
                <a:ea typeface="GB18030 Bitmap"/>
                <a:cs typeface="Kaiti SC Regular"/>
              </a:rPr>
              <a:t>10</a:t>
            </a:r>
          </a:p>
          <a:p>
            <a:r>
              <a:rPr kumimoji="1" lang="zh-CN" altLang="zh-CN" dirty="0" smtClean="0">
                <a:latin typeface="Kaiti SC Regular"/>
                <a:ea typeface="GB18030 Bitmap"/>
                <a:cs typeface="Kaiti SC Regular"/>
              </a:rPr>
              <a:t>1</a:t>
            </a:r>
            <a:r>
              <a:rPr kumimoji="1" lang="en-US" altLang="zh-CN" dirty="0" smtClean="0">
                <a:latin typeface="Kaiti SC Regular"/>
                <a:ea typeface="GB18030 Bitmap"/>
                <a:cs typeface="Kaiti SC Regular"/>
              </a:rPr>
              <a:t>380</a:t>
            </a:r>
          </a:p>
          <a:p>
            <a:endParaRPr kumimoji="1" lang="en-US" altLang="zh-CN" dirty="0" smtClean="0">
              <a:latin typeface="Kaiti SC Regular"/>
              <a:ea typeface="GB18030 Bitmap"/>
              <a:cs typeface="Kaiti SC Regular"/>
            </a:endParaRPr>
          </a:p>
          <a:p>
            <a:r>
              <a:rPr kumimoji="1" lang="zh-CN" altLang="zh-CN" dirty="0" smtClean="0">
                <a:latin typeface="Kaiti SC Regular"/>
                <a:ea typeface="GB18030 Bitmap"/>
                <a:cs typeface="Kaiti SC Regular"/>
              </a:rPr>
              <a:t>1</a:t>
            </a:r>
            <a:r>
              <a:rPr kumimoji="1" lang="en-US" altLang="zh-CN" dirty="0" smtClean="0">
                <a:latin typeface="Kaiti SC Regular"/>
                <a:ea typeface="GB18030 Bitmap"/>
                <a:cs typeface="Kaiti SC Regular"/>
              </a:rPr>
              <a:t>400</a:t>
            </a:r>
          </a:p>
          <a:p>
            <a:r>
              <a:rPr kumimoji="1" lang="zh-CN" altLang="zh-CN" dirty="0" smtClean="0">
                <a:latin typeface="Kaiti SC Regular"/>
                <a:ea typeface="GB18030 Bitmap"/>
                <a:cs typeface="Kaiti SC Regular"/>
              </a:rPr>
              <a:t>22</a:t>
            </a:r>
            <a:r>
              <a:rPr kumimoji="1" lang="en-US" altLang="zh-CN" dirty="0" smtClean="0">
                <a:latin typeface="Kaiti SC Regular"/>
                <a:ea typeface="GB18030 Bitmap"/>
                <a:cs typeface="Kaiti SC Regular"/>
              </a:rPr>
              <a:t>73</a:t>
            </a:r>
            <a:endParaRPr kumimoji="1" lang="zh-CN" altLang="en-US" dirty="0">
              <a:latin typeface="Kaiti SC Regular"/>
              <a:ea typeface="GB18030 Bitmap"/>
              <a:cs typeface="Kaiti SC Regular"/>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504017219"/>
              </p:ext>
            </p:extLst>
          </p:nvPr>
        </p:nvGraphicFramePr>
        <p:xfrm>
          <a:off x="3045066" y="2978150"/>
          <a:ext cx="1441375" cy="698166"/>
        </p:xfrm>
        <a:graphic>
          <a:graphicData uri="http://schemas.openxmlformats.org/presentationml/2006/ole">
            <mc:AlternateContent xmlns:mc="http://schemas.openxmlformats.org/markup-compatibility/2006">
              <mc:Choice xmlns:v="urn:schemas-microsoft-com:vml" Requires="v">
                <p:oleObj spid="_x0000_s37692" name="公式" r:id="rId5" imgW="812800" imgH="393700" progId="Equation.3">
                  <p:embed/>
                </p:oleObj>
              </mc:Choice>
              <mc:Fallback>
                <p:oleObj name="公式" r:id="rId5" imgW="812800" imgH="393700" progId="Equation.3">
                  <p:embed/>
                  <p:pic>
                    <p:nvPicPr>
                      <p:cNvPr id="0" name=""/>
                      <p:cNvPicPr/>
                      <p:nvPr/>
                    </p:nvPicPr>
                    <p:blipFill>
                      <a:blip r:embed="rId6"/>
                      <a:stretch>
                        <a:fillRect/>
                      </a:stretch>
                    </p:blipFill>
                    <p:spPr>
                      <a:xfrm>
                        <a:off x="3045066" y="2978150"/>
                        <a:ext cx="1441375" cy="698166"/>
                      </a:xfrm>
                      <a:prstGeom prst="rect">
                        <a:avLst/>
                      </a:prstGeom>
                    </p:spPr>
                  </p:pic>
                </p:oleObj>
              </mc:Fallback>
            </mc:AlternateContent>
          </a:graphicData>
        </a:graphic>
      </p:graphicFrame>
      <p:cxnSp>
        <p:nvCxnSpPr>
          <p:cNvPr id="9" name="直线箭头连接符 8"/>
          <p:cNvCxnSpPr>
            <a:stCxn id="7" idx="1"/>
          </p:cNvCxnSpPr>
          <p:nvPr/>
        </p:nvCxnSpPr>
        <p:spPr>
          <a:xfrm flipH="1">
            <a:off x="2807369" y="3327233"/>
            <a:ext cx="237697" cy="45603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对象 11"/>
          <p:cNvGraphicFramePr>
            <a:graphicFrameLocks noChangeAspect="1"/>
          </p:cNvGraphicFramePr>
          <p:nvPr>
            <p:extLst>
              <p:ext uri="{D42A27DB-BD31-4B8C-83A1-F6EECF244321}">
                <p14:modId xmlns:p14="http://schemas.microsoft.com/office/powerpoint/2010/main" val="3765788273"/>
              </p:ext>
            </p:extLst>
          </p:nvPr>
        </p:nvGraphicFramePr>
        <p:xfrm>
          <a:off x="6451600" y="2705100"/>
          <a:ext cx="1325563" cy="546100"/>
        </p:xfrm>
        <a:graphic>
          <a:graphicData uri="http://schemas.openxmlformats.org/presentationml/2006/ole">
            <mc:AlternateContent xmlns:mc="http://schemas.openxmlformats.org/markup-compatibility/2006">
              <mc:Choice xmlns:v="urn:schemas-microsoft-com:vml" Requires="v">
                <p:oleObj spid="_x0000_s37693" name="公式" r:id="rId7" imgW="584200" imgH="241300" progId="Equation.3">
                  <p:embed/>
                </p:oleObj>
              </mc:Choice>
              <mc:Fallback>
                <p:oleObj name="公式" r:id="rId7" imgW="584200" imgH="241300" progId="Equation.3">
                  <p:embed/>
                  <p:pic>
                    <p:nvPicPr>
                      <p:cNvPr id="0" name=""/>
                      <p:cNvPicPr/>
                      <p:nvPr/>
                    </p:nvPicPr>
                    <p:blipFill>
                      <a:blip r:embed="rId8"/>
                      <a:stretch>
                        <a:fillRect/>
                      </a:stretch>
                    </p:blipFill>
                    <p:spPr>
                      <a:xfrm>
                        <a:off x="6451600" y="2705100"/>
                        <a:ext cx="1325563" cy="5461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99432701"/>
              </p:ext>
            </p:extLst>
          </p:nvPr>
        </p:nvGraphicFramePr>
        <p:xfrm>
          <a:off x="6649112" y="3285622"/>
          <a:ext cx="319210" cy="417429"/>
        </p:xfrm>
        <a:graphic>
          <a:graphicData uri="http://schemas.openxmlformats.org/presentationml/2006/ole">
            <mc:AlternateContent xmlns:mc="http://schemas.openxmlformats.org/markup-compatibility/2006">
              <mc:Choice xmlns:v="urn:schemas-microsoft-com:vml" Requires="v">
                <p:oleObj spid="_x0000_s37694" name="公式" r:id="rId9" imgW="165100" imgH="215900" progId="Equation.3">
                  <p:embed/>
                </p:oleObj>
              </mc:Choice>
              <mc:Fallback>
                <p:oleObj name="公式" r:id="rId9" imgW="165100" imgH="215900" progId="Equation.3">
                  <p:embed/>
                  <p:pic>
                    <p:nvPicPr>
                      <p:cNvPr id="0" name=""/>
                      <p:cNvPicPr/>
                      <p:nvPr/>
                    </p:nvPicPr>
                    <p:blipFill>
                      <a:blip r:embed="rId10"/>
                      <a:stretch>
                        <a:fillRect/>
                      </a:stretch>
                    </p:blipFill>
                    <p:spPr>
                      <a:xfrm>
                        <a:off x="6649112" y="3285622"/>
                        <a:ext cx="319210" cy="417429"/>
                      </a:xfrm>
                      <a:prstGeom prst="rect">
                        <a:avLst/>
                      </a:prstGeom>
                    </p:spPr>
                  </p:pic>
                </p:oleObj>
              </mc:Fallback>
            </mc:AlternateContent>
          </a:graphicData>
        </a:graphic>
      </p:graphicFrame>
      <p:sp>
        <p:nvSpPr>
          <p:cNvPr id="14" name="文本框 13"/>
          <p:cNvSpPr txBox="1"/>
          <p:nvPr/>
        </p:nvSpPr>
        <p:spPr>
          <a:xfrm>
            <a:off x="6886307" y="3272254"/>
            <a:ext cx="1800493" cy="369332"/>
          </a:xfrm>
          <a:prstGeom prst="rect">
            <a:avLst/>
          </a:prstGeom>
          <a:noFill/>
        </p:spPr>
        <p:txBody>
          <a:bodyPr wrap="none" rtlCol="0">
            <a:spAutoFit/>
          </a:bodyPr>
          <a:lstStyle/>
          <a:p>
            <a:r>
              <a:rPr kumimoji="1" lang="zh-CN" altLang="en-US" dirty="0" smtClean="0"/>
              <a:t>可以随时间变化</a:t>
            </a:r>
            <a:endParaRPr kumimoji="1" lang="zh-CN" altLang="en-US" dirty="0"/>
          </a:p>
        </p:txBody>
      </p:sp>
    </p:spTree>
    <p:extLst>
      <p:ext uri="{BB962C8B-B14F-4D97-AF65-F5344CB8AC3E}">
        <p14:creationId xmlns:p14="http://schemas.microsoft.com/office/powerpoint/2010/main" val="9007265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7" name="内容占位符 6" descr="屏幕快照 2016-05-09 下午2.51.03.png"/>
          <p:cNvPicPr>
            <a:picLocks noGrp="1" noChangeAspect="1"/>
          </p:cNvPicPr>
          <p:nvPr>
            <p:ph idx="1"/>
          </p:nvPr>
        </p:nvPicPr>
        <p:blipFill>
          <a:blip r:embed="rId3">
            <a:extLst>
              <a:ext uri="{28A0092B-C50C-407E-A947-70E740481C1C}">
                <a14:useLocalDpi xmlns:a14="http://schemas.microsoft.com/office/drawing/2010/main" val="0"/>
              </a:ext>
            </a:extLst>
          </a:blip>
          <a:srcRect t="-5639" b="-5639"/>
          <a:stretch>
            <a:fillRect/>
          </a:stretch>
        </p:blipFill>
        <p:spPr/>
      </p:pic>
      <p:sp>
        <p:nvSpPr>
          <p:cNvPr id="8" name="文本框 7"/>
          <p:cNvSpPr txBox="1"/>
          <p:nvPr/>
        </p:nvSpPr>
        <p:spPr>
          <a:xfrm>
            <a:off x="8221579" y="4358105"/>
            <a:ext cx="478771" cy="369332"/>
          </a:xfrm>
          <a:prstGeom prst="rect">
            <a:avLst/>
          </a:prstGeom>
          <a:noFill/>
        </p:spPr>
        <p:txBody>
          <a:bodyPr wrap="square" rtlCol="0">
            <a:spAutoFit/>
          </a:bodyPr>
          <a:lstStyle/>
          <a:p>
            <a:r>
              <a:rPr kumimoji="1" lang="zh-CN" altLang="en-US" dirty="0" smtClean="0"/>
              <a:t>➕</a:t>
            </a:r>
            <a:endParaRPr kumimoji="1" lang="zh-CN" altLang="en-US" dirty="0"/>
          </a:p>
        </p:txBody>
      </p:sp>
      <p:sp>
        <p:nvSpPr>
          <p:cNvPr id="9" name="文本框 8"/>
          <p:cNvSpPr txBox="1"/>
          <p:nvPr/>
        </p:nvSpPr>
        <p:spPr>
          <a:xfrm>
            <a:off x="561474" y="4358105"/>
            <a:ext cx="549182" cy="369332"/>
          </a:xfrm>
          <a:prstGeom prst="rect">
            <a:avLst/>
          </a:prstGeom>
          <a:noFill/>
        </p:spPr>
        <p:txBody>
          <a:bodyPr wrap="square" rtlCol="0">
            <a:spAutoFit/>
          </a:bodyPr>
          <a:lstStyle/>
          <a:p>
            <a:r>
              <a:rPr kumimoji="1" lang="zh-CN" altLang="en-US" dirty="0" smtClean="0"/>
              <a:t>⭕️</a:t>
            </a:r>
            <a:endParaRPr kumimoji="1" lang="zh-CN" altLang="en-US" dirty="0"/>
          </a:p>
        </p:txBody>
      </p:sp>
    </p:spTree>
    <p:extLst>
      <p:ext uri="{BB962C8B-B14F-4D97-AF65-F5344CB8AC3E}">
        <p14:creationId xmlns:p14="http://schemas.microsoft.com/office/powerpoint/2010/main" val="11475911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数据处理</a:t>
            </a:r>
            <a:endParaRPr kumimoji="1" lang="zh-CN" altLang="en-US" dirty="0"/>
          </a:p>
        </p:txBody>
      </p:sp>
      <p:sp>
        <p:nvSpPr>
          <p:cNvPr id="5"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6" name="图片 5" descr="屏幕快照 2016-05-09 下午2.52.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316" y="1639192"/>
            <a:ext cx="4883484" cy="4571108"/>
          </a:xfrm>
          <a:prstGeom prst="rect">
            <a:avLst/>
          </a:prstGeom>
        </p:spPr>
      </p:pic>
      <p:sp>
        <p:nvSpPr>
          <p:cNvPr id="7" name="文本框 6"/>
          <p:cNvSpPr txBox="1"/>
          <p:nvPr/>
        </p:nvSpPr>
        <p:spPr>
          <a:xfrm>
            <a:off x="681789" y="2860842"/>
            <a:ext cx="3185487" cy="646331"/>
          </a:xfrm>
          <a:prstGeom prst="rect">
            <a:avLst/>
          </a:prstGeom>
          <a:noFill/>
        </p:spPr>
        <p:txBody>
          <a:bodyPr wrap="none" rtlCol="0">
            <a:spAutoFit/>
          </a:bodyPr>
          <a:lstStyle/>
          <a:p>
            <a:r>
              <a:rPr kumimoji="1" lang="zh-CN" altLang="en-US" dirty="0" smtClean="0"/>
              <a:t>计时残差的结构：各波段一致</a:t>
            </a:r>
            <a:endParaRPr kumimoji="1" lang="en-US" altLang="zh-CN" dirty="0" smtClean="0"/>
          </a:p>
          <a:p>
            <a:r>
              <a:rPr kumimoji="1" lang="zh-CN" altLang="en-US" dirty="0" smtClean="0">
                <a:solidFill>
                  <a:srgbClr val="FF0000"/>
                </a:solidFill>
              </a:rPr>
              <a:t>星际介质扰动的影响已经消除</a:t>
            </a:r>
            <a:endParaRPr kumimoji="1" lang="zh-CN" altLang="en-US" dirty="0">
              <a:solidFill>
                <a:srgbClr val="FF0000"/>
              </a:solidFill>
            </a:endParaRPr>
          </a:p>
        </p:txBody>
      </p:sp>
      <p:pic>
        <p:nvPicPr>
          <p:cNvPr id="8" name="图片 7" descr="屏幕快照 2016-05-09 下午2.54.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37" y="3764547"/>
            <a:ext cx="3349139" cy="2445753"/>
          </a:xfrm>
          <a:prstGeom prst="rect">
            <a:avLst/>
          </a:prstGeom>
        </p:spPr>
      </p:pic>
    </p:spTree>
    <p:extLst>
      <p:ext uri="{BB962C8B-B14F-4D97-AF65-F5344CB8AC3E}">
        <p14:creationId xmlns:p14="http://schemas.microsoft.com/office/powerpoint/2010/main" val="676415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快照 2016-05-09 下午2.58.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685" y="3929912"/>
            <a:ext cx="4489116" cy="2607246"/>
          </a:xfrm>
          <a:prstGeom prst="rect">
            <a:avLst/>
          </a:prstGeom>
        </p:spPr>
      </p:pic>
      <p:sp>
        <p:nvSpPr>
          <p:cNvPr id="3" name="内容占位符 2"/>
          <p:cNvSpPr>
            <a:spLocks noGrp="1"/>
          </p:cNvSpPr>
          <p:nvPr>
            <p:ph idx="1"/>
          </p:nvPr>
        </p:nvSpPr>
        <p:spPr/>
        <p:txBody>
          <a:bodyPr/>
          <a:lstStyle/>
          <a:p>
            <a:r>
              <a:rPr kumimoji="1" lang="zh-CN" altLang="en-US" dirty="0" smtClean="0"/>
              <a:t>数据处理</a:t>
            </a:r>
            <a:endParaRPr kumimoji="1" lang="en-US" altLang="zh-CN" dirty="0" smtClean="0"/>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6" name="图片 5" descr="屏幕快照 2016-05-09 下午2.59.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552" y="1600200"/>
            <a:ext cx="5152247" cy="2329712"/>
          </a:xfrm>
          <a:prstGeom prst="rect">
            <a:avLst/>
          </a:prstGeom>
        </p:spPr>
      </p:pic>
      <p:sp>
        <p:nvSpPr>
          <p:cNvPr id="7" name="文本框 6"/>
          <p:cNvSpPr txBox="1"/>
          <p:nvPr/>
        </p:nvSpPr>
        <p:spPr>
          <a:xfrm>
            <a:off x="1898315" y="5186947"/>
            <a:ext cx="1338828" cy="369332"/>
          </a:xfrm>
          <a:prstGeom prst="rect">
            <a:avLst/>
          </a:prstGeom>
          <a:noFill/>
        </p:spPr>
        <p:txBody>
          <a:bodyPr wrap="none" rtlCol="0">
            <a:spAutoFit/>
          </a:bodyPr>
          <a:lstStyle/>
          <a:p>
            <a:r>
              <a:rPr kumimoji="1" lang="zh-CN" altLang="en-US" dirty="0" smtClean="0">
                <a:solidFill>
                  <a:srgbClr val="FF0000"/>
                </a:solidFill>
              </a:rPr>
              <a:t>红噪声结构</a:t>
            </a:r>
            <a:endParaRPr kumimoji="1" lang="zh-CN" altLang="en-US" dirty="0">
              <a:solidFill>
                <a:srgbClr val="FF0000"/>
              </a:solidFill>
            </a:endParaRPr>
          </a:p>
        </p:txBody>
      </p:sp>
    </p:spTree>
    <p:extLst>
      <p:ext uri="{BB962C8B-B14F-4D97-AF65-F5344CB8AC3E}">
        <p14:creationId xmlns:p14="http://schemas.microsoft.com/office/powerpoint/2010/main" val="18446217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数据处理</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6" name="图片 5" descr="屏幕快照 2016-05-09 下午3.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597" y="1964163"/>
            <a:ext cx="4201950" cy="4893837"/>
          </a:xfrm>
          <a:prstGeom prst="rect">
            <a:avLst/>
          </a:prstGeom>
        </p:spPr>
      </p:pic>
      <p:pic>
        <p:nvPicPr>
          <p:cNvPr id="5" name="图片 4" descr="屏幕快照 2016-05-09 下午3.03.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8253"/>
            <a:ext cx="4701201" cy="4493795"/>
          </a:xfrm>
          <a:prstGeom prst="rect">
            <a:avLst/>
          </a:prstGeom>
        </p:spPr>
      </p:pic>
      <p:sp>
        <p:nvSpPr>
          <p:cNvPr id="7" name="文本框 6"/>
          <p:cNvSpPr txBox="1"/>
          <p:nvPr/>
        </p:nvSpPr>
        <p:spPr>
          <a:xfrm>
            <a:off x="2847474" y="4360597"/>
            <a:ext cx="800219" cy="461665"/>
          </a:xfrm>
          <a:prstGeom prst="rect">
            <a:avLst/>
          </a:prstGeom>
          <a:noFill/>
        </p:spPr>
        <p:txBody>
          <a:bodyPr wrap="none" rtlCol="0">
            <a:spAutoFit/>
          </a:bodyPr>
          <a:lstStyle/>
          <a:p>
            <a:r>
              <a:rPr kumimoji="1" lang="zh-CN" alt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白化</a:t>
            </a:r>
            <a:endParaRPr kumimoji="1"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下箭头 7"/>
          <p:cNvSpPr/>
          <p:nvPr/>
        </p:nvSpPr>
        <p:spPr>
          <a:xfrm>
            <a:off x="3556019" y="3997159"/>
            <a:ext cx="414421" cy="7887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6508097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用得到的计时残差限制引力波强度</a:t>
            </a:r>
            <a:endParaRPr kumimoji="1" lang="en-US" altLang="zh-CN" dirty="0" smtClean="0"/>
          </a:p>
          <a:p>
            <a:pPr lvl="1"/>
            <a:r>
              <a:rPr kumimoji="1" lang="zh-CN" altLang="en-US" dirty="0" smtClean="0">
                <a:latin typeface="华文楷体"/>
                <a:ea typeface="华文楷体"/>
                <a:cs typeface="华文楷体"/>
              </a:rPr>
              <a:t>在</a:t>
            </a:r>
            <a:r>
              <a:rPr kumimoji="1" lang="en-US" altLang="zh-CN" dirty="0" smtClean="0">
                <a:latin typeface="华文楷体"/>
                <a:ea typeface="华文楷体"/>
                <a:cs typeface="华文楷体"/>
              </a:rPr>
              <a:t>TOA</a:t>
            </a:r>
            <a:r>
              <a:rPr kumimoji="1" lang="zh-CN" altLang="en-US" dirty="0" smtClean="0">
                <a:latin typeface="华文楷体"/>
                <a:ea typeface="华文楷体"/>
                <a:cs typeface="华文楷体"/>
              </a:rPr>
              <a:t>中人为地加入引力波信号：</a:t>
            </a:r>
            <a:endParaRPr kumimoji="1" lang="en-US" altLang="zh-CN" dirty="0" smtClean="0">
              <a:latin typeface="华文楷体"/>
              <a:ea typeface="华文楷体"/>
              <a:cs typeface="华文楷体"/>
            </a:endParaRPr>
          </a:p>
          <a:p>
            <a:pPr lvl="1"/>
            <a:endParaRPr kumimoji="1" lang="en-US" altLang="zh-CN" dirty="0">
              <a:latin typeface="华文楷体"/>
              <a:ea typeface="华文楷体"/>
              <a:cs typeface="华文楷体"/>
            </a:endParaRPr>
          </a:p>
          <a:p>
            <a:pPr lvl="1"/>
            <a:r>
              <a:rPr kumimoji="1" lang="zh-CN" altLang="en-US" dirty="0" smtClean="0">
                <a:latin typeface="华文楷体"/>
                <a:ea typeface="华文楷体"/>
                <a:cs typeface="华文楷体"/>
              </a:rPr>
              <a:t>拟合新的</a:t>
            </a:r>
            <a:r>
              <a:rPr kumimoji="1" lang="en-US" altLang="zh-CN" dirty="0" smtClean="0">
                <a:latin typeface="华文楷体"/>
                <a:ea typeface="华文楷体"/>
                <a:cs typeface="华文楷体"/>
              </a:rPr>
              <a:t>TOA</a:t>
            </a:r>
            <a:r>
              <a:rPr kumimoji="1" lang="zh-CN" altLang="en-US" dirty="0" smtClean="0">
                <a:latin typeface="华文楷体"/>
                <a:ea typeface="华文楷体"/>
                <a:cs typeface="华文楷体"/>
              </a:rPr>
              <a:t>，得到计时残差。</a:t>
            </a:r>
            <a:endParaRPr kumimoji="1" lang="en-US" altLang="zh-CN" dirty="0" smtClean="0">
              <a:latin typeface="华文楷体"/>
              <a:ea typeface="华文楷体"/>
              <a:cs typeface="华文楷体"/>
            </a:endParaRPr>
          </a:p>
          <a:p>
            <a:pPr marL="457200" lvl="1" indent="0">
              <a:buNone/>
            </a:pPr>
            <a:endParaRPr kumimoji="1" lang="en-US" altLang="zh-CN" dirty="0" smtClean="0">
              <a:latin typeface="华文楷体"/>
              <a:ea typeface="华文楷体"/>
              <a:cs typeface="华文楷体"/>
            </a:endParaRPr>
          </a:p>
          <a:p>
            <a:pPr lvl="1"/>
            <a:r>
              <a:rPr kumimoji="1" lang="zh-CN" altLang="en-US" dirty="0" smtClean="0">
                <a:latin typeface="华文楷体"/>
                <a:ea typeface="华文楷体"/>
                <a:cs typeface="华文楷体"/>
              </a:rPr>
              <a:t>在新计时残差的功率谱上寻找</a:t>
            </a:r>
            <a:r>
              <a:rPr kumimoji="1" lang="zh-CN" altLang="en-US" dirty="0" smtClean="0">
                <a:solidFill>
                  <a:srgbClr val="FF0000"/>
                </a:solidFill>
                <a:latin typeface="华文楷体"/>
                <a:ea typeface="华文楷体"/>
                <a:cs typeface="华文楷体"/>
              </a:rPr>
              <a:t>显著</a:t>
            </a:r>
            <a:r>
              <a:rPr kumimoji="1" lang="zh-CN" altLang="en-US" dirty="0" smtClean="0">
                <a:latin typeface="华文楷体"/>
                <a:ea typeface="华文楷体"/>
                <a:cs typeface="华文楷体"/>
              </a:rPr>
              <a:t>的单峰，如果没找到，则增加引力波强度；如果找到，则赋给引力波一个新的频率。</a:t>
            </a:r>
            <a:endParaRPr kumimoji="1" lang="zh-CN" altLang="en-US"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5" name="图片 4" descr="屏幕快照 2016-05-09 下午3.09.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053" y="2652296"/>
            <a:ext cx="5086684" cy="676442"/>
          </a:xfrm>
          <a:prstGeom prst="rect">
            <a:avLst/>
          </a:prstGeom>
        </p:spPr>
      </p:pic>
    </p:spTree>
    <p:extLst>
      <p:ext uri="{BB962C8B-B14F-4D97-AF65-F5344CB8AC3E}">
        <p14:creationId xmlns:p14="http://schemas.microsoft.com/office/powerpoint/2010/main" val="21359322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引力波强度限制</a:t>
            </a:r>
            <a:endParaRPr kumimoji="1" lang="en-US" altLang="zh-CN" dirty="0" smtClean="0"/>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5" name="图片 4" descr="屏幕快照 2016-05-09 下午3.17.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237"/>
            <a:ext cx="9144000" cy="4443813"/>
          </a:xfrm>
          <a:prstGeom prst="rect">
            <a:avLst/>
          </a:prstGeom>
        </p:spPr>
      </p:pic>
      <p:sp>
        <p:nvSpPr>
          <p:cNvPr id="6" name="文本框 5"/>
          <p:cNvSpPr txBox="1"/>
          <p:nvPr/>
        </p:nvSpPr>
        <p:spPr>
          <a:xfrm>
            <a:off x="4099121" y="4726528"/>
            <a:ext cx="3185487" cy="369332"/>
          </a:xfrm>
          <a:prstGeom prst="rect">
            <a:avLst/>
          </a:prstGeom>
          <a:noFill/>
        </p:spPr>
        <p:txBody>
          <a:bodyPr wrap="none" rtlCol="0">
            <a:spAutoFit/>
          </a:bodyPr>
          <a:lstStyle/>
          <a:p>
            <a:r>
              <a:rPr kumimoji="1" lang="zh-CN" altLang="en-US" dirty="0" smtClean="0">
                <a:solidFill>
                  <a:srgbClr val="FF0000"/>
                </a:solidFill>
              </a:rPr>
              <a:t>假设引力波源在最优的位置上</a:t>
            </a:r>
            <a:endParaRPr kumimoji="1" lang="zh-CN" altLang="en-US" dirty="0">
              <a:solidFill>
                <a:srgbClr val="FF0000"/>
              </a:solidFill>
            </a:endParaRPr>
          </a:p>
        </p:txBody>
      </p:sp>
      <p:sp>
        <p:nvSpPr>
          <p:cNvPr id="7" name="文本框 6"/>
          <p:cNvSpPr txBox="1"/>
          <p:nvPr/>
        </p:nvSpPr>
        <p:spPr>
          <a:xfrm>
            <a:off x="4759158" y="3007895"/>
            <a:ext cx="3652450" cy="369332"/>
          </a:xfrm>
          <a:prstGeom prst="rect">
            <a:avLst/>
          </a:prstGeom>
          <a:noFill/>
        </p:spPr>
        <p:txBody>
          <a:bodyPr wrap="none" rtlCol="0">
            <a:spAutoFit/>
          </a:bodyPr>
          <a:lstStyle/>
          <a:p>
            <a:r>
              <a:rPr kumimoji="1" lang="zh-CN" altLang="en-US" dirty="0" smtClean="0">
                <a:solidFill>
                  <a:srgbClr val="FF0000"/>
                </a:solidFill>
              </a:rPr>
              <a:t>引力波源在天球上的位置是随机的</a:t>
            </a:r>
            <a:endParaRPr kumimoji="1" lang="zh-CN" altLang="en-US" dirty="0">
              <a:solidFill>
                <a:srgbClr val="FF0000"/>
              </a:solidFill>
            </a:endParaRPr>
          </a:p>
        </p:txBody>
      </p:sp>
      <p:sp>
        <p:nvSpPr>
          <p:cNvPr id="8" name="文本框 7"/>
          <p:cNvSpPr txBox="1"/>
          <p:nvPr/>
        </p:nvSpPr>
        <p:spPr>
          <a:xfrm>
            <a:off x="3007895" y="3377227"/>
            <a:ext cx="2723823" cy="369332"/>
          </a:xfrm>
          <a:prstGeom prst="rect">
            <a:avLst/>
          </a:prstGeom>
          <a:noFill/>
        </p:spPr>
        <p:txBody>
          <a:bodyPr wrap="none" rtlCol="0">
            <a:spAutoFit/>
          </a:bodyPr>
          <a:lstStyle/>
          <a:p>
            <a:r>
              <a:rPr kumimoji="1" lang="zh-CN" altLang="en-US" dirty="0" smtClean="0">
                <a:solidFill>
                  <a:srgbClr val="3366FF"/>
                </a:solidFill>
              </a:rPr>
              <a:t>白化过程对灵敏度的损伤</a:t>
            </a:r>
            <a:endParaRPr kumimoji="1" lang="zh-CN" altLang="en-US" dirty="0">
              <a:solidFill>
                <a:srgbClr val="3366FF"/>
              </a:solidFill>
            </a:endParaRPr>
          </a:p>
        </p:txBody>
      </p:sp>
      <p:cxnSp>
        <p:nvCxnSpPr>
          <p:cNvPr id="10" name="直线箭头连接符 9"/>
          <p:cNvCxnSpPr/>
          <p:nvPr/>
        </p:nvCxnSpPr>
        <p:spPr>
          <a:xfrm flipV="1">
            <a:off x="3515895" y="3746559"/>
            <a:ext cx="200526" cy="451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线箭头连接符 11"/>
          <p:cNvCxnSpPr/>
          <p:nvPr/>
        </p:nvCxnSpPr>
        <p:spPr>
          <a:xfrm flipV="1">
            <a:off x="3609474" y="3746559"/>
            <a:ext cx="106947" cy="17478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a:off x="2160128" y="2649439"/>
            <a:ext cx="3877985" cy="369332"/>
          </a:xfrm>
          <a:prstGeom prst="rect">
            <a:avLst/>
          </a:prstGeom>
          <a:noFill/>
        </p:spPr>
        <p:txBody>
          <a:bodyPr wrap="none" rtlCol="0">
            <a:spAutoFit/>
          </a:bodyPr>
          <a:lstStyle/>
          <a:p>
            <a:r>
              <a:rPr kumimoji="1" lang="zh-CN" altLang="en-US" dirty="0" smtClean="0">
                <a:solidFill>
                  <a:srgbClr val="3366FF"/>
                </a:solidFill>
              </a:rPr>
              <a:t>对脉冲星位置的拟合对灵敏度的损失</a:t>
            </a:r>
            <a:endParaRPr kumimoji="1" lang="zh-CN" altLang="en-US" dirty="0">
              <a:solidFill>
                <a:srgbClr val="3366FF"/>
              </a:solidFill>
            </a:endParaRPr>
          </a:p>
        </p:txBody>
      </p:sp>
      <p:cxnSp>
        <p:nvCxnSpPr>
          <p:cNvPr id="15" name="直线箭头连接符 14"/>
          <p:cNvCxnSpPr/>
          <p:nvPr/>
        </p:nvCxnSpPr>
        <p:spPr>
          <a:xfrm flipH="1">
            <a:off x="1911684" y="2834105"/>
            <a:ext cx="248444" cy="12031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线箭头连接符 16"/>
          <p:cNvCxnSpPr>
            <a:stCxn id="13" idx="1"/>
          </p:cNvCxnSpPr>
          <p:nvPr/>
        </p:nvCxnSpPr>
        <p:spPr>
          <a:xfrm flipH="1">
            <a:off x="1911684" y="2834105"/>
            <a:ext cx="2484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8536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kumimoji="1" lang="zh-CN" altLang="en-US" dirty="0" smtClean="0"/>
              <a:t>补充材料</a:t>
            </a:r>
            <a:endParaRPr kumimoji="1" lang="en-US" altLang="zh-CN" dirty="0" smtClean="0"/>
          </a:p>
          <a:p>
            <a:pPr marL="0" indent="0">
              <a:buNone/>
            </a:pPr>
            <a:r>
              <a:rPr kumimoji="1" lang="en-US" altLang="zh-CN" dirty="0" smtClean="0"/>
              <a:t>	</a:t>
            </a:r>
            <a:r>
              <a:rPr kumimoji="1" lang="en-US" altLang="zh-CN" sz="2800" dirty="0" smtClean="0">
                <a:latin typeface="华文楷体"/>
                <a:ea typeface="华文楷体"/>
                <a:cs typeface="华文楷体"/>
              </a:rPr>
              <a:t>1</a:t>
            </a:r>
            <a:r>
              <a:rPr kumimoji="1" lang="zh-CN" altLang="en-US" sz="2800" dirty="0" smtClean="0">
                <a:latin typeface="华文楷体"/>
                <a:ea typeface="华文楷体"/>
                <a:cs typeface="华文楷体"/>
              </a:rPr>
              <a:t>、计时残差中的红噪声可以用拟合正弦波的形式白化。但这个结构并非持续出现。</a:t>
            </a:r>
            <a:endParaRPr kumimoji="1" lang="en-US" altLang="zh-CN" sz="2800" dirty="0" smtClean="0">
              <a:latin typeface="华文楷体"/>
              <a:ea typeface="华文楷体"/>
              <a:cs typeface="华文楷体"/>
            </a:endParaRPr>
          </a:p>
          <a:p>
            <a:pPr marL="0" indent="0">
              <a:buNone/>
            </a:pPr>
            <a:endParaRPr kumimoji="1" lang="en-US" altLang="zh-CN" sz="2800" dirty="0">
              <a:latin typeface="华文楷体"/>
              <a:ea typeface="华文楷体"/>
              <a:cs typeface="华文楷体"/>
            </a:endParaRPr>
          </a:p>
          <a:p>
            <a:pPr marL="0" indent="0">
              <a:buNone/>
            </a:pPr>
            <a:endParaRPr kumimoji="1" lang="en-US" altLang="zh-CN" sz="2800" dirty="0" smtClean="0">
              <a:latin typeface="华文楷体"/>
              <a:ea typeface="华文楷体"/>
              <a:cs typeface="华文楷体"/>
            </a:endParaRPr>
          </a:p>
          <a:p>
            <a:pPr marL="0" indent="0">
              <a:buNone/>
            </a:pPr>
            <a:endParaRPr kumimoji="1" lang="en-US" altLang="zh-CN" sz="2800" dirty="0">
              <a:latin typeface="华文楷体"/>
              <a:ea typeface="华文楷体"/>
              <a:cs typeface="华文楷体"/>
            </a:endParaRPr>
          </a:p>
          <a:p>
            <a:pPr marL="0" indent="0">
              <a:buNone/>
            </a:pPr>
            <a:r>
              <a:rPr kumimoji="1" lang="zh-CN" altLang="en-US" sz="2800" dirty="0" smtClean="0">
                <a:latin typeface="华文楷体"/>
                <a:ea typeface="华文楷体"/>
                <a:cs typeface="华文楷体"/>
              </a:rPr>
              <a:t>我们试过把数据分成前后两段，这个结构只在后面一段出现。</a:t>
            </a:r>
            <a:endParaRPr kumimoji="1" lang="en-US" altLang="zh-CN" sz="2800" dirty="0" smtClean="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5" name="图片 4" descr="屏幕快照 2016-05-09 下午3.29.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82" y="3092677"/>
            <a:ext cx="4705669" cy="1713029"/>
          </a:xfrm>
          <a:prstGeom prst="rect">
            <a:avLst/>
          </a:prstGeom>
        </p:spPr>
      </p:pic>
    </p:spTree>
    <p:extLst>
      <p:ext uri="{BB962C8B-B14F-4D97-AF65-F5344CB8AC3E}">
        <p14:creationId xmlns:p14="http://schemas.microsoft.com/office/powerpoint/2010/main" val="370372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补充材料</a:t>
            </a:r>
            <a:endParaRPr kumimoji="1" lang="en-US" altLang="zh-CN" dirty="0" smtClean="0"/>
          </a:p>
          <a:p>
            <a:pPr marL="0" indent="0">
              <a:buNone/>
            </a:pPr>
            <a:r>
              <a:rPr kumimoji="1" lang="en-US" altLang="zh-CN" dirty="0" smtClean="0">
                <a:latin typeface="华文楷体"/>
                <a:ea typeface="华文楷体"/>
                <a:cs typeface="华文楷体"/>
              </a:rPr>
              <a:t>	</a:t>
            </a:r>
            <a:r>
              <a:rPr kumimoji="1" lang="zh-CN" altLang="zh-CN" dirty="0" smtClean="0">
                <a:latin typeface="华文楷体"/>
                <a:ea typeface="华文楷体"/>
                <a:cs typeface="华文楷体"/>
              </a:rPr>
              <a:t>2</a:t>
            </a:r>
            <a:r>
              <a:rPr kumimoji="1" lang="zh-CN" altLang="en-US" dirty="0" smtClean="0">
                <a:latin typeface="华文楷体"/>
                <a:ea typeface="华文楷体"/>
                <a:cs typeface="华文楷体"/>
              </a:rPr>
              <a:t>、判断引力波信号显著性的标准</a:t>
            </a:r>
            <a:r>
              <a:rPr kumimoji="1" lang="zh-CN" altLang="zh-CN" dirty="0" smtClean="0">
                <a:latin typeface="华文楷体"/>
                <a:ea typeface="华文楷体"/>
                <a:cs typeface="华文楷体"/>
              </a:rPr>
              <a:t>：</a:t>
            </a:r>
            <a:endParaRPr kumimoji="1" lang="en-US" altLang="zh-CN" dirty="0" smtClean="0">
              <a:latin typeface="华文楷体"/>
              <a:ea typeface="华文楷体"/>
              <a:cs typeface="华文楷体"/>
            </a:endParaRPr>
          </a:p>
          <a:p>
            <a:pPr marL="0" indent="0" algn="ctr">
              <a:buNone/>
            </a:pPr>
            <a:r>
              <a:rPr kumimoji="1" lang="zh-CN" altLang="en-US" dirty="0" smtClean="0">
                <a:latin typeface="华文楷体"/>
                <a:ea typeface="华文楷体"/>
                <a:cs typeface="华文楷体"/>
              </a:rPr>
              <a:t>对</a:t>
            </a:r>
            <a:r>
              <a:rPr kumimoji="1" lang="en-US" altLang="zh-CN" dirty="0" smtClean="0">
                <a:latin typeface="华文楷体"/>
                <a:ea typeface="华文楷体"/>
                <a:cs typeface="华文楷体"/>
              </a:rPr>
              <a:t>log</a:t>
            </a:r>
            <a:r>
              <a:rPr kumimoji="1" lang="zh-CN" altLang="en-US" dirty="0" smtClean="0">
                <a:latin typeface="华文楷体"/>
                <a:ea typeface="华文楷体"/>
                <a:cs typeface="华文楷体"/>
              </a:rPr>
              <a:t>功率谱进行平滑，作为连续功率谱本底。</a:t>
            </a:r>
            <a:endParaRPr kumimoji="1" lang="en-US" altLang="zh-CN" dirty="0" smtClean="0">
              <a:latin typeface="华文楷体"/>
              <a:ea typeface="华文楷体"/>
              <a:cs typeface="华文楷体"/>
            </a:endParaRPr>
          </a:p>
          <a:p>
            <a:pPr marL="0" indent="0" algn="ctr">
              <a:buNone/>
            </a:pPr>
            <a:r>
              <a:rPr kumimoji="1" lang="zh-CN" altLang="en-US" dirty="0" smtClean="0">
                <a:latin typeface="华文楷体"/>
                <a:ea typeface="华文楷体"/>
                <a:cs typeface="华文楷体"/>
              </a:rPr>
              <a:t>在本底的基础上向上平移</a:t>
            </a:r>
            <a:r>
              <a:rPr kumimoji="1" lang="en-US" altLang="zh-CN" dirty="0" smtClean="0">
                <a:latin typeface="华文楷体"/>
                <a:ea typeface="华文楷体"/>
                <a:cs typeface="华文楷体"/>
              </a:rPr>
              <a:t> </a:t>
            </a:r>
            <a:r>
              <a:rPr kumimoji="1" lang="zh-CN" altLang="en-US" dirty="0" smtClean="0">
                <a:latin typeface="华文楷体"/>
                <a:ea typeface="华文楷体"/>
                <a:cs typeface="华文楷体"/>
              </a:rPr>
              <a:t>α</a:t>
            </a:r>
            <a:r>
              <a:rPr kumimoji="1" lang="en-US" altLang="zh-CN" dirty="0" smtClean="0">
                <a:latin typeface="华文楷体"/>
                <a:ea typeface="华文楷体"/>
                <a:cs typeface="华文楷体"/>
              </a:rPr>
              <a:t> </a:t>
            </a:r>
            <a:r>
              <a:rPr kumimoji="1" lang="zh-CN" altLang="en-US" dirty="0" smtClean="0">
                <a:latin typeface="华文楷体"/>
                <a:ea typeface="华文楷体"/>
                <a:cs typeface="华文楷体"/>
              </a:rPr>
              <a:t>作为探测阈值。</a:t>
            </a:r>
            <a:endParaRPr kumimoji="1" lang="en-US" altLang="zh-CN" dirty="0" smtClean="0">
              <a:latin typeface="华文楷体"/>
              <a:ea typeface="华文楷体"/>
              <a:cs typeface="华文楷体"/>
            </a:endParaRPr>
          </a:p>
          <a:p>
            <a:pPr marL="0" indent="0" algn="ctr">
              <a:buNone/>
            </a:pPr>
            <a:r>
              <a:rPr kumimoji="1" lang="zh-CN" altLang="en-US" dirty="0" smtClean="0">
                <a:latin typeface="华文楷体"/>
                <a:ea typeface="华文楷体"/>
                <a:cs typeface="华文楷体"/>
              </a:rPr>
              <a:t>α的值由数值模拟确定，使误报率为</a:t>
            </a:r>
            <a:r>
              <a:rPr kumimoji="1" lang="en-US" altLang="zh-CN" dirty="0" smtClean="0">
                <a:latin typeface="华文楷体"/>
                <a:ea typeface="华文楷体"/>
                <a:cs typeface="华文楷体"/>
              </a:rPr>
              <a:t>1%.</a:t>
            </a:r>
          </a:p>
          <a:p>
            <a:pPr marL="0" indent="0" algn="ctr">
              <a:buNone/>
            </a:pPr>
            <a:r>
              <a:rPr kumimoji="1" lang="zh-CN" altLang="en-US" dirty="0" smtClean="0">
                <a:latin typeface="华文楷体"/>
                <a:ea typeface="华文楷体"/>
                <a:cs typeface="华文楷体"/>
              </a:rPr>
              <a:t>α</a:t>
            </a:r>
            <a:r>
              <a:rPr kumimoji="1" lang="en-US" altLang="zh-CN" dirty="0" smtClean="0">
                <a:latin typeface="华文楷体"/>
                <a:ea typeface="华文楷体"/>
                <a:cs typeface="华文楷体"/>
              </a:rPr>
              <a:t>=log(10.8)</a:t>
            </a:r>
          </a:p>
          <a:p>
            <a:pPr marL="0" indent="0">
              <a:buNone/>
            </a:pPr>
            <a:endParaRPr kumimoji="1" lang="zh-CN" altLang="en-US"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spTree>
    <p:extLst>
      <p:ext uri="{BB962C8B-B14F-4D97-AF65-F5344CB8AC3E}">
        <p14:creationId xmlns:p14="http://schemas.microsoft.com/office/powerpoint/2010/main" val="9315255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背景</a:t>
            </a:r>
            <a:endParaRPr kumimoji="1" lang="en-US" altLang="zh-CN" dirty="0" smtClean="0"/>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smtClean="0">
                <a:solidFill>
                  <a:srgbClr val="FF0000"/>
                </a:solidFill>
              </a:rPr>
              <a:t>Sci. China, Physics, Mechanics &amp; Astronomy, 59</a:t>
            </a:r>
            <a:r>
              <a:rPr kumimoji="1" lang="zh-CN" altLang="en-US" sz="2200" i="1" dirty="0" smtClean="0">
                <a:solidFill>
                  <a:srgbClr val="FF0000"/>
                </a:solidFill>
              </a:rPr>
              <a:t>，</a:t>
            </a:r>
            <a:r>
              <a:rPr kumimoji="1" lang="en-US" altLang="zh-CN" sz="2200" i="1" dirty="0" smtClean="0">
                <a:solidFill>
                  <a:srgbClr val="FF0000"/>
                </a:solidFill>
              </a:rPr>
              <a:t> 7</a:t>
            </a:r>
            <a:endParaRPr kumimoji="1" lang="zh-CN" altLang="en-US" sz="2200" i="1" dirty="0">
              <a:solidFill>
                <a:srgbClr val="FF0000"/>
              </a:solidFill>
            </a:endParaRPr>
          </a:p>
        </p:txBody>
      </p:sp>
      <p:pic>
        <p:nvPicPr>
          <p:cNvPr id="5" name="内容占位符 3" descr="figure10.pdf"/>
          <p:cNvPicPr>
            <a:picLocks noChangeAspect="1"/>
          </p:cNvPicPr>
          <p:nvPr/>
        </p:nvPicPr>
        <p:blipFill rotWithShape="1">
          <a:blip r:embed="rId3">
            <a:extLst>
              <a:ext uri="{28A0092B-C50C-407E-A947-70E740481C1C}">
                <a14:useLocalDpi xmlns:a14="http://schemas.microsoft.com/office/drawing/2010/main" val="0"/>
              </a:ext>
            </a:extLst>
          </a:blip>
          <a:srcRect t="7097" b="-25"/>
          <a:stretch/>
        </p:blipFill>
        <p:spPr>
          <a:xfrm rot="5400000">
            <a:off x="3948376" y="994989"/>
            <a:ext cx="4363821" cy="5898528"/>
          </a:xfrm>
          <a:prstGeom prst="rect">
            <a:avLst/>
          </a:prstGeom>
        </p:spPr>
      </p:pic>
      <p:sp>
        <p:nvSpPr>
          <p:cNvPr id="6" name="文本框 5"/>
          <p:cNvSpPr txBox="1"/>
          <p:nvPr/>
        </p:nvSpPr>
        <p:spPr>
          <a:xfrm>
            <a:off x="457200" y="2687053"/>
            <a:ext cx="2723823" cy="1477328"/>
          </a:xfrm>
          <a:prstGeom prst="rect">
            <a:avLst/>
          </a:prstGeom>
          <a:noFill/>
        </p:spPr>
        <p:txBody>
          <a:bodyPr wrap="none" rtlCol="0">
            <a:spAutoFit/>
          </a:bodyPr>
          <a:lstStyle/>
          <a:p>
            <a:r>
              <a:rPr kumimoji="1" lang="zh-CN" altLang="en-US" dirty="0" smtClean="0">
                <a:latin typeface="华文楷体"/>
                <a:ea typeface="华文楷体"/>
                <a:cs typeface="华文楷体"/>
              </a:rPr>
              <a:t>观测的频次不能无限增加</a:t>
            </a:r>
            <a:endParaRPr kumimoji="1" lang="en-US" altLang="zh-CN" dirty="0" smtClean="0">
              <a:latin typeface="华文楷体"/>
              <a:ea typeface="华文楷体"/>
              <a:cs typeface="华文楷体"/>
            </a:endParaRPr>
          </a:p>
          <a:p>
            <a:endParaRPr kumimoji="1" lang="en-US" altLang="zh-CN" dirty="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能不能在不增加观测频次</a:t>
            </a:r>
            <a:endParaRPr kumimoji="1" lang="en-US" altLang="zh-CN" dirty="0" smtClean="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的前提下，提高引力波</a:t>
            </a:r>
            <a:endParaRPr kumimoji="1" lang="en-US" altLang="zh-CN" dirty="0" smtClean="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频率探测上限呢？</a:t>
            </a:r>
            <a:endParaRPr kumimoji="1" lang="zh-CN" altLang="en-US" dirty="0">
              <a:solidFill>
                <a:srgbClr val="FF0000"/>
              </a:solidFill>
              <a:latin typeface="华文楷体"/>
              <a:ea typeface="华文楷体"/>
              <a:cs typeface="华文楷体"/>
            </a:endParaRPr>
          </a:p>
        </p:txBody>
      </p:sp>
    </p:spTree>
    <p:extLst>
      <p:ext uri="{BB962C8B-B14F-4D97-AF65-F5344CB8AC3E}">
        <p14:creationId xmlns:p14="http://schemas.microsoft.com/office/powerpoint/2010/main" val="179541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kwoodpapplot1.jpg"/>
          <p:cNvPicPr>
            <a:picLocks noChangeAspect="1"/>
          </p:cNvPicPr>
          <p:nvPr/>
        </p:nvPicPr>
        <p:blipFill rotWithShape="1">
          <a:blip r:embed="rId3">
            <a:extLst>
              <a:ext uri="{28A0092B-C50C-407E-A947-70E740481C1C}">
                <a14:useLocalDpi xmlns:a14="http://schemas.microsoft.com/office/drawing/2010/main" val="0"/>
              </a:ext>
            </a:extLst>
          </a:blip>
          <a:srcRect l="17575" t="19493" r="17518" b="18316"/>
          <a:stretch/>
        </p:blipFill>
        <p:spPr>
          <a:xfrm>
            <a:off x="5227053" y="3916946"/>
            <a:ext cx="3609473" cy="2085473"/>
          </a:xfrm>
          <a:prstGeom prst="rect">
            <a:avLst/>
          </a:prstGeom>
        </p:spPr>
      </p:pic>
      <p:sp>
        <p:nvSpPr>
          <p:cNvPr id="2" name="标题 1"/>
          <p:cNvSpPr>
            <a:spLocks noGrp="1"/>
          </p:cNvSpPr>
          <p:nvPr>
            <p:ph type="title"/>
          </p:nvPr>
        </p:nvSpPr>
        <p:spPr/>
        <p:txBody>
          <a:bodyPr/>
          <a:lstStyle/>
          <a:p>
            <a:r>
              <a:rPr kumimoji="1" lang="zh-CN" altLang="en-US" dirty="0" smtClean="0"/>
              <a:t>背景介绍</a:t>
            </a:r>
            <a:endParaRPr kumimoji="1" lang="zh-CN" altLang="en-US" dirty="0"/>
          </a:p>
        </p:txBody>
      </p:sp>
      <p:sp>
        <p:nvSpPr>
          <p:cNvPr id="3" name="内容占位符 2"/>
          <p:cNvSpPr>
            <a:spLocks noGrp="1"/>
          </p:cNvSpPr>
          <p:nvPr>
            <p:ph idx="1"/>
          </p:nvPr>
        </p:nvSpPr>
        <p:spPr/>
        <p:txBody>
          <a:bodyPr/>
          <a:lstStyle/>
          <a:p>
            <a:r>
              <a:rPr kumimoji="1" lang="zh-CN" altLang="en-US" dirty="0" smtClean="0"/>
              <a:t>脉冲星计时之原理</a:t>
            </a:r>
            <a:endParaRPr kumimoji="1" lang="zh-CN" altLang="en-US" dirty="0"/>
          </a:p>
        </p:txBody>
      </p:sp>
      <p:pic>
        <p:nvPicPr>
          <p:cNvPr id="6" name="图片 5" descr="pulseprofile.gif"/>
          <p:cNvPicPr>
            <a:picLocks noChangeAspect="1"/>
          </p:cNvPicPr>
          <p:nvPr/>
        </p:nvPicPr>
        <p:blipFill rotWithShape="1">
          <a:blip r:embed="rId4">
            <a:extLst>
              <a:ext uri="{28A0092B-C50C-407E-A947-70E740481C1C}">
                <a14:useLocalDpi xmlns:a14="http://schemas.microsoft.com/office/drawing/2010/main" val="0"/>
              </a:ext>
            </a:extLst>
          </a:blip>
          <a:srcRect l="4776" b="37781"/>
          <a:stretch/>
        </p:blipFill>
        <p:spPr>
          <a:xfrm rot="20697737">
            <a:off x="1147883" y="2350024"/>
            <a:ext cx="5953805" cy="1316899"/>
          </a:xfrm>
          <a:prstGeom prst="rect">
            <a:avLst/>
          </a:prstGeom>
        </p:spPr>
      </p:pic>
      <p:pic>
        <p:nvPicPr>
          <p:cNvPr id="5" name="图片 4" descr="pulsar.gif"/>
          <p:cNvPicPr>
            <a:picLocks noChangeAspect="1"/>
          </p:cNvPicPr>
          <p:nvPr/>
        </p:nvPicPr>
        <p:blipFill rotWithShape="1">
          <a:blip r:embed="rId5">
            <a:extLst>
              <a:ext uri="{BEBA8EAE-BF5A-486C-A8C5-ECC9F3942E4B}">
                <a14:imgProps xmlns:a14="http://schemas.microsoft.com/office/drawing/2010/main">
                  <a14:imgLayer r:embed="rId6">
                    <a14:imgEffect>
                      <a14:backgroundRemoval t="0" b="91011" l="926" r="90000"/>
                    </a14:imgEffect>
                  </a14:imgLayer>
                </a14:imgProps>
              </a:ext>
              <a:ext uri="{28A0092B-C50C-407E-A947-70E740481C1C}">
                <a14:useLocalDpi xmlns:a14="http://schemas.microsoft.com/office/drawing/2010/main" val="0"/>
              </a:ext>
            </a:extLst>
          </a:blip>
          <a:srcRect t="10162"/>
          <a:stretch/>
        </p:blipFill>
        <p:spPr>
          <a:xfrm rot="783512">
            <a:off x="6805191" y="1948164"/>
            <a:ext cx="2039961" cy="1208203"/>
          </a:xfrm>
          <a:prstGeom prst="rect">
            <a:avLst/>
          </a:prstGeom>
        </p:spPr>
      </p:pic>
      <p:pic>
        <p:nvPicPr>
          <p:cNvPr id="7" name="图片 6" descr="Vector-Radio-Telescope.jpg"/>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09683" y="4331792"/>
            <a:ext cx="925762" cy="908639"/>
          </a:xfrm>
          <a:prstGeom prst="rect">
            <a:avLst/>
          </a:prstGeom>
        </p:spPr>
      </p:pic>
      <p:sp>
        <p:nvSpPr>
          <p:cNvPr id="8" name="矩形标注 7"/>
          <p:cNvSpPr/>
          <p:nvPr/>
        </p:nvSpPr>
        <p:spPr>
          <a:xfrm flipV="1">
            <a:off x="5042837" y="3785625"/>
            <a:ext cx="3832225" cy="2380641"/>
          </a:xfrm>
          <a:prstGeom prst="wedgeRectCallout">
            <a:avLst>
              <a:gd name="adj1" fmla="val -50556"/>
              <a:gd name="adj2" fmla="val 67398"/>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zh-CN" altLang="en-US"/>
          </a:p>
        </p:txBody>
      </p:sp>
      <p:cxnSp>
        <p:nvCxnSpPr>
          <p:cNvPr id="10" name="直线连接符 9"/>
          <p:cNvCxnSpPr/>
          <p:nvPr/>
        </p:nvCxnSpPr>
        <p:spPr>
          <a:xfrm>
            <a:off x="6641164" y="3318318"/>
            <a:ext cx="0" cy="291164"/>
          </a:xfrm>
          <a:prstGeom prst="line">
            <a:avLst/>
          </a:prstGeom>
          <a:ln>
            <a:tailEnd type="triangle" w="lg"/>
          </a:ln>
        </p:spPr>
        <p:style>
          <a:lnRef idx="2">
            <a:schemeClr val="accent2"/>
          </a:lnRef>
          <a:fillRef idx="0">
            <a:schemeClr val="accent2"/>
          </a:fillRef>
          <a:effectRef idx="1">
            <a:schemeClr val="accent2"/>
          </a:effectRef>
          <a:fontRef idx="minor">
            <a:schemeClr val="tx1"/>
          </a:fontRef>
        </p:style>
      </p:cxnSp>
      <p:cxnSp>
        <p:nvCxnSpPr>
          <p:cNvPr id="14" name="直线连接符 13"/>
          <p:cNvCxnSpPr/>
          <p:nvPr/>
        </p:nvCxnSpPr>
        <p:spPr>
          <a:xfrm>
            <a:off x="7475354" y="4416747"/>
            <a:ext cx="0" cy="291164"/>
          </a:xfrm>
          <a:prstGeom prst="line">
            <a:avLst/>
          </a:prstGeom>
          <a:ln>
            <a:tailEnd type="triangle" w="lg"/>
          </a:ln>
        </p:spPr>
        <p:style>
          <a:lnRef idx="2">
            <a:schemeClr val="accent2"/>
          </a:lnRef>
          <a:fillRef idx="0">
            <a:schemeClr val="accent2"/>
          </a:fillRef>
          <a:effectRef idx="1">
            <a:schemeClr val="accent2"/>
          </a:effectRef>
          <a:fontRef idx="minor">
            <a:schemeClr val="tx1"/>
          </a:fontRef>
        </p:style>
      </p:cxnSp>
      <p:cxnSp>
        <p:nvCxnSpPr>
          <p:cNvPr id="15" name="直线连接符 14"/>
          <p:cNvCxnSpPr/>
          <p:nvPr/>
        </p:nvCxnSpPr>
        <p:spPr>
          <a:xfrm>
            <a:off x="7066280" y="4425224"/>
            <a:ext cx="0" cy="291164"/>
          </a:xfrm>
          <a:prstGeom prst="line">
            <a:avLst/>
          </a:prstGeom>
          <a:ln>
            <a:tailEnd type="triangle" w="lg"/>
          </a:ln>
        </p:spPr>
        <p:style>
          <a:lnRef idx="2">
            <a:schemeClr val="accent2"/>
          </a:lnRef>
          <a:fillRef idx="0">
            <a:schemeClr val="accent2"/>
          </a:fillRef>
          <a:effectRef idx="1">
            <a:schemeClr val="accent2"/>
          </a:effectRef>
          <a:fontRef idx="minor">
            <a:schemeClr val="tx1"/>
          </a:fontRef>
        </p:style>
      </p:cxnSp>
      <p:sp>
        <p:nvSpPr>
          <p:cNvPr id="16" name="文本框 15"/>
          <p:cNvSpPr txBox="1"/>
          <p:nvPr/>
        </p:nvSpPr>
        <p:spPr>
          <a:xfrm>
            <a:off x="7678567" y="3729801"/>
            <a:ext cx="1264889" cy="369332"/>
          </a:xfrm>
          <a:prstGeom prst="rect">
            <a:avLst/>
          </a:prstGeom>
          <a:noFill/>
        </p:spPr>
        <p:txBody>
          <a:bodyPr wrap="none" rtlCol="0">
            <a:spAutoFit/>
          </a:bodyPr>
          <a:lstStyle/>
          <a:p>
            <a:r>
              <a:rPr kumimoji="1" lang="en-US" altLang="zh-CN" dirty="0" smtClean="0"/>
              <a:t>J2145-0750</a:t>
            </a:r>
            <a:endParaRPr kumimoji="1" lang="zh-CN" altLang="en-US" dirty="0"/>
          </a:p>
        </p:txBody>
      </p:sp>
    </p:spTree>
    <p:extLst>
      <p:ext uri="{BB962C8B-B14F-4D97-AF65-F5344CB8AC3E}">
        <p14:creationId xmlns:p14="http://schemas.microsoft.com/office/powerpoint/2010/main" val="10426686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背景</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7" name="内容占位符 3" descr="figure1.pdf"/>
          <p:cNvPicPr>
            <a:picLocks noChangeAspect="1"/>
          </p:cNvPicPr>
          <p:nvPr/>
        </p:nvPicPr>
        <p:blipFill rotWithShape="1">
          <a:blip r:embed="rId3">
            <a:extLst>
              <a:ext uri="{28A0092B-C50C-407E-A947-70E740481C1C}">
                <a14:useLocalDpi xmlns:a14="http://schemas.microsoft.com/office/drawing/2010/main" val="0"/>
              </a:ext>
            </a:extLst>
          </a:blip>
          <a:srcRect t="4677" r="7301"/>
          <a:stretch/>
        </p:blipFill>
        <p:spPr>
          <a:xfrm>
            <a:off x="3051353" y="1417638"/>
            <a:ext cx="5941190" cy="4582027"/>
          </a:xfrm>
          <a:prstGeom prst="rect">
            <a:avLst/>
          </a:prstGeom>
        </p:spPr>
      </p:pic>
      <p:sp>
        <p:nvSpPr>
          <p:cNvPr id="8" name="文本框 7"/>
          <p:cNvSpPr txBox="1"/>
          <p:nvPr/>
        </p:nvSpPr>
        <p:spPr>
          <a:xfrm>
            <a:off x="457200" y="2633579"/>
            <a:ext cx="2723823" cy="1754327"/>
          </a:xfrm>
          <a:prstGeom prst="rect">
            <a:avLst/>
          </a:prstGeom>
          <a:noFill/>
        </p:spPr>
        <p:txBody>
          <a:bodyPr wrap="none" rtlCol="0">
            <a:spAutoFit/>
          </a:bodyPr>
          <a:lstStyle/>
          <a:p>
            <a:r>
              <a:rPr kumimoji="1" lang="zh-CN" altLang="en-US" dirty="0" smtClean="0">
                <a:latin typeface="华文楷体"/>
                <a:ea typeface="华文楷体"/>
                <a:cs typeface="华文楷体"/>
              </a:rPr>
              <a:t>采样率过低会丢失信号的</a:t>
            </a:r>
            <a:endParaRPr kumimoji="1" lang="en-US" altLang="zh-CN" dirty="0" smtClean="0">
              <a:latin typeface="华文楷体"/>
              <a:ea typeface="华文楷体"/>
              <a:cs typeface="华文楷体"/>
            </a:endParaRPr>
          </a:p>
          <a:p>
            <a:r>
              <a:rPr kumimoji="1" lang="zh-CN" altLang="en-US" dirty="0" smtClean="0">
                <a:latin typeface="华文楷体"/>
                <a:ea typeface="华文楷体"/>
                <a:cs typeface="华文楷体"/>
              </a:rPr>
              <a:t>相位信息，但不会丢失幅</a:t>
            </a:r>
            <a:endParaRPr kumimoji="1" lang="en-US" altLang="zh-CN" dirty="0" smtClean="0">
              <a:latin typeface="华文楷体"/>
              <a:ea typeface="华文楷体"/>
              <a:cs typeface="华文楷体"/>
            </a:endParaRPr>
          </a:p>
          <a:p>
            <a:r>
              <a:rPr kumimoji="1" lang="zh-CN" altLang="en-US" dirty="0" smtClean="0">
                <a:latin typeface="华文楷体"/>
                <a:ea typeface="华文楷体"/>
                <a:cs typeface="华文楷体"/>
              </a:rPr>
              <a:t>度信息。</a:t>
            </a:r>
            <a:endParaRPr kumimoji="1" lang="en-US" altLang="zh-CN" dirty="0" smtClean="0">
              <a:latin typeface="华文楷体"/>
              <a:ea typeface="华文楷体"/>
              <a:cs typeface="华文楷体"/>
            </a:endParaRPr>
          </a:p>
          <a:p>
            <a:endParaRPr kumimoji="1" lang="en-US" altLang="zh-CN" dirty="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我们能否利用幅度信息</a:t>
            </a:r>
            <a:r>
              <a:rPr kumimoji="1" lang="zh-CN" altLang="zh-CN" dirty="0" smtClean="0">
                <a:solidFill>
                  <a:srgbClr val="FF0000"/>
                </a:solidFill>
                <a:latin typeface="华文楷体"/>
                <a:ea typeface="华文楷体"/>
                <a:cs typeface="华文楷体"/>
              </a:rPr>
              <a:t>，</a:t>
            </a:r>
            <a:endParaRPr kumimoji="1" lang="en-US" altLang="zh-CN" dirty="0" smtClean="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感知引力波的存在呢？</a:t>
            </a:r>
            <a:endParaRPr kumimoji="1" lang="en-US" altLang="zh-CN" dirty="0" smtClean="0">
              <a:solidFill>
                <a:srgbClr val="FF0000"/>
              </a:solidFill>
              <a:latin typeface="华文楷体"/>
              <a:ea typeface="华文楷体"/>
              <a:cs typeface="华文楷体"/>
            </a:endParaRPr>
          </a:p>
        </p:txBody>
      </p:sp>
    </p:spTree>
    <p:extLst>
      <p:ext uri="{BB962C8B-B14F-4D97-AF65-F5344CB8AC3E}">
        <p14:creationId xmlns:p14="http://schemas.microsoft.com/office/powerpoint/2010/main" val="1919226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理论推导：引力波导致的计时噪音</a:t>
            </a:r>
            <a:endParaRPr kumimoji="1" lang="en-US" altLang="zh-CN" dirty="0" smtClean="0"/>
          </a:p>
          <a:p>
            <a:endParaRPr kumimoji="1" lang="en-US" altLang="zh-CN" dirty="0" smtClean="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图片 4" descr="屏幕快照 2016-04-24 下午3.20.49.png"/>
          <p:cNvPicPr>
            <a:picLocks noChangeAspect="1"/>
          </p:cNvPicPr>
          <p:nvPr/>
        </p:nvPicPr>
        <p:blipFill rotWithShape="1">
          <a:blip r:embed="rId3">
            <a:extLst>
              <a:ext uri="{28A0092B-C50C-407E-A947-70E740481C1C}">
                <a14:useLocalDpi xmlns:a14="http://schemas.microsoft.com/office/drawing/2010/main" val="0"/>
              </a:ext>
            </a:extLst>
          </a:blip>
          <a:srcRect l="9126"/>
          <a:stretch/>
        </p:blipFill>
        <p:spPr>
          <a:xfrm>
            <a:off x="681797" y="2334227"/>
            <a:ext cx="3035300" cy="495300"/>
          </a:xfrm>
          <a:prstGeom prst="rect">
            <a:avLst/>
          </a:prstGeom>
        </p:spPr>
      </p:pic>
      <p:pic>
        <p:nvPicPr>
          <p:cNvPr id="6" name="图片 5" descr="屏幕快照 2016-04-24 下午3.20.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21" y="2846426"/>
            <a:ext cx="6375400" cy="2247900"/>
          </a:xfrm>
          <a:prstGeom prst="rect">
            <a:avLst/>
          </a:prstGeom>
        </p:spPr>
      </p:pic>
      <p:pic>
        <p:nvPicPr>
          <p:cNvPr id="7" name="内容占位符 3" descr="屏幕快照 2016-04-24 下午3.21.04.png"/>
          <p:cNvPicPr>
            <a:picLocks noChangeAspect="1"/>
          </p:cNvPicPr>
          <p:nvPr/>
        </p:nvPicPr>
        <p:blipFill>
          <a:blip r:embed="rId5">
            <a:extLst>
              <a:ext uri="{28A0092B-C50C-407E-A947-70E740481C1C}">
                <a14:useLocalDpi xmlns:a14="http://schemas.microsoft.com/office/drawing/2010/main" val="0"/>
              </a:ext>
            </a:extLst>
          </a:blip>
          <a:srcRect t="-185831" b="-185831"/>
          <a:stretch>
            <a:fillRect/>
          </a:stretch>
        </p:blipFill>
        <p:spPr>
          <a:xfrm>
            <a:off x="617621" y="3488431"/>
            <a:ext cx="8229600" cy="4525963"/>
          </a:xfrm>
          <a:prstGeom prst="rect">
            <a:avLst/>
          </a:prstGeom>
        </p:spPr>
      </p:pic>
      <p:sp>
        <p:nvSpPr>
          <p:cNvPr id="8" name="文本框 7"/>
          <p:cNvSpPr txBox="1"/>
          <p:nvPr/>
        </p:nvSpPr>
        <p:spPr>
          <a:xfrm>
            <a:off x="4010526" y="2339490"/>
            <a:ext cx="1107996" cy="369332"/>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计时残差</a:t>
            </a:r>
            <a:endParaRPr kumimoji="1" lang="zh-CN" altLang="en-US" dirty="0">
              <a:solidFill>
                <a:srgbClr val="FF0000"/>
              </a:solidFill>
              <a:latin typeface="华文楷体"/>
              <a:ea typeface="华文楷体"/>
              <a:cs typeface="华文楷体"/>
            </a:endParaRPr>
          </a:p>
        </p:txBody>
      </p:sp>
      <p:sp>
        <p:nvSpPr>
          <p:cNvPr id="9" name="文本框 8"/>
          <p:cNvSpPr txBox="1"/>
          <p:nvPr/>
        </p:nvSpPr>
        <p:spPr>
          <a:xfrm>
            <a:off x="7272426" y="3836746"/>
            <a:ext cx="1121408" cy="369332"/>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几何因子</a:t>
            </a:r>
            <a:endParaRPr kumimoji="1" lang="zh-CN" altLang="en-US" dirty="0">
              <a:solidFill>
                <a:srgbClr val="FF0000"/>
              </a:solidFill>
              <a:latin typeface="华文楷体"/>
              <a:ea typeface="华文楷体"/>
              <a:cs typeface="华文楷体"/>
            </a:endParaRPr>
          </a:p>
        </p:txBody>
      </p:sp>
    </p:spTree>
    <p:extLst>
      <p:ext uri="{BB962C8B-B14F-4D97-AF65-F5344CB8AC3E}">
        <p14:creationId xmlns:p14="http://schemas.microsoft.com/office/powerpoint/2010/main" val="5883452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理论推导：白噪声方差</a:t>
            </a:r>
            <a:r>
              <a:rPr kumimoji="1" lang="en-US" altLang="zh-CN" dirty="0" smtClean="0"/>
              <a:t> VS </a:t>
            </a:r>
            <a:r>
              <a:rPr kumimoji="1" lang="zh-CN" altLang="en-US" dirty="0" smtClean="0"/>
              <a:t>脉冲星坐标</a:t>
            </a:r>
            <a:endParaRPr kumimoji="1" lang="zh-CN" altLang="en-US" dirty="0"/>
          </a:p>
        </p:txBody>
      </p:sp>
      <p:pic>
        <p:nvPicPr>
          <p:cNvPr id="4" name="内容占位符 3" descr="屏幕快照 2016-04-24 下午3.41.56.png"/>
          <p:cNvPicPr>
            <a:picLocks noChangeAspect="1"/>
          </p:cNvPicPr>
          <p:nvPr/>
        </p:nvPicPr>
        <p:blipFill>
          <a:blip r:embed="rId3">
            <a:extLst>
              <a:ext uri="{28A0092B-C50C-407E-A947-70E740481C1C}">
                <a14:useLocalDpi xmlns:a14="http://schemas.microsoft.com/office/drawing/2010/main" val="0"/>
              </a:ext>
            </a:extLst>
          </a:blip>
          <a:srcRect t="-86851" b="-86851"/>
          <a:stretch>
            <a:fillRect/>
          </a:stretch>
        </p:blipFill>
        <p:spPr>
          <a:xfrm>
            <a:off x="2471628" y="1480996"/>
            <a:ext cx="3727925" cy="2050215"/>
          </a:xfrm>
          <a:prstGeom prst="rect">
            <a:avLst/>
          </a:prstGeom>
        </p:spPr>
      </p:pic>
      <p:pic>
        <p:nvPicPr>
          <p:cNvPr id="5" name="图片 4" descr="屏幕快照 2016-04-24 下午3.42.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628" y="3221783"/>
            <a:ext cx="1524000" cy="419100"/>
          </a:xfrm>
          <a:prstGeom prst="rect">
            <a:avLst/>
          </a:prstGeom>
        </p:spPr>
      </p:pic>
      <p:cxnSp>
        <p:nvCxnSpPr>
          <p:cNvPr id="6" name="直线箭头连接符 5"/>
          <p:cNvCxnSpPr/>
          <p:nvPr/>
        </p:nvCxnSpPr>
        <p:spPr>
          <a:xfrm flipH="1">
            <a:off x="2143898" y="2780558"/>
            <a:ext cx="1488440" cy="4412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7" name="图片 6" descr="屏幕快照 2016-04-24 下午3.43.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631" y="3235526"/>
            <a:ext cx="1028700" cy="330200"/>
          </a:xfrm>
          <a:prstGeom prst="rect">
            <a:avLst/>
          </a:prstGeom>
        </p:spPr>
      </p:pic>
      <p:cxnSp>
        <p:nvCxnSpPr>
          <p:cNvPr id="8" name="直线箭头连接符 7"/>
          <p:cNvCxnSpPr/>
          <p:nvPr/>
        </p:nvCxnSpPr>
        <p:spPr>
          <a:xfrm flipH="1">
            <a:off x="3837169" y="2780558"/>
            <a:ext cx="54621" cy="4412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9" name="图片 8" descr="屏幕快照 2016-04-24 下午3.44.1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4331" y="3796270"/>
            <a:ext cx="4572000" cy="495300"/>
          </a:xfrm>
          <a:prstGeom prst="rect">
            <a:avLst/>
          </a:prstGeom>
        </p:spPr>
      </p:pic>
      <p:cxnSp>
        <p:nvCxnSpPr>
          <p:cNvPr id="10" name="直线箭头连接符 9"/>
          <p:cNvCxnSpPr/>
          <p:nvPr/>
        </p:nvCxnSpPr>
        <p:spPr>
          <a:xfrm>
            <a:off x="4110277" y="2780558"/>
            <a:ext cx="1952722" cy="7851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1" name="图片 10" descr="屏幕快照 2016-04-24 下午3.45.2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8515" y="5381485"/>
            <a:ext cx="2108200" cy="609600"/>
          </a:xfrm>
          <a:prstGeom prst="rect">
            <a:avLst/>
          </a:prstGeom>
        </p:spPr>
      </p:pic>
      <p:sp>
        <p:nvSpPr>
          <p:cNvPr id="12" name="文本框 11"/>
          <p:cNvSpPr txBox="1"/>
          <p:nvPr/>
        </p:nvSpPr>
        <p:spPr>
          <a:xfrm>
            <a:off x="3350277" y="4473063"/>
            <a:ext cx="2262158" cy="369332"/>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引力波源自身的性质</a:t>
            </a:r>
            <a:endParaRPr kumimoji="1" lang="zh-CN" altLang="en-US" dirty="0">
              <a:solidFill>
                <a:srgbClr val="FF0000"/>
              </a:solidFill>
              <a:latin typeface="华文楷体"/>
              <a:ea typeface="华文楷体"/>
              <a:cs typeface="华文楷体"/>
            </a:endParaRPr>
          </a:p>
        </p:txBody>
      </p:sp>
      <p:sp>
        <p:nvSpPr>
          <p:cNvPr id="13"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sp>
        <p:nvSpPr>
          <p:cNvPr id="14" name="文本框 13"/>
          <p:cNvSpPr txBox="1"/>
          <p:nvPr/>
        </p:nvSpPr>
        <p:spPr>
          <a:xfrm>
            <a:off x="684463" y="3796270"/>
            <a:ext cx="2031325" cy="369332"/>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脉冲星位置的函数</a:t>
            </a:r>
            <a:endParaRPr kumimoji="1" lang="zh-CN" altLang="en-US" dirty="0">
              <a:solidFill>
                <a:srgbClr val="FF0000"/>
              </a:solidFill>
              <a:latin typeface="华文楷体"/>
              <a:ea typeface="华文楷体"/>
              <a:cs typeface="华文楷体"/>
            </a:endParaRPr>
          </a:p>
        </p:txBody>
      </p:sp>
      <p:sp>
        <p:nvSpPr>
          <p:cNvPr id="2" name="文本框 1"/>
          <p:cNvSpPr txBox="1"/>
          <p:nvPr/>
        </p:nvSpPr>
        <p:spPr>
          <a:xfrm>
            <a:off x="588211" y="5029018"/>
            <a:ext cx="4851847" cy="369332"/>
          </a:xfrm>
          <a:prstGeom prst="rect">
            <a:avLst/>
          </a:prstGeom>
          <a:noFill/>
        </p:spPr>
        <p:txBody>
          <a:bodyPr wrap="none" rtlCol="0">
            <a:spAutoFit/>
          </a:bodyPr>
          <a:lstStyle/>
          <a:p>
            <a:r>
              <a:rPr kumimoji="1" lang="zh-CN" altLang="en-US" dirty="0" smtClean="0">
                <a:latin typeface="华文楷体"/>
                <a:ea typeface="华文楷体"/>
                <a:cs typeface="华文楷体"/>
              </a:rPr>
              <a:t>当引力波频率超过</a:t>
            </a:r>
            <a:r>
              <a:rPr kumimoji="1" lang="en-US" altLang="zh-CN" dirty="0" err="1" smtClean="0">
                <a:latin typeface="华文楷体"/>
                <a:ea typeface="华文楷体"/>
                <a:cs typeface="华文楷体"/>
              </a:rPr>
              <a:t>Nyquist</a:t>
            </a:r>
            <a:r>
              <a:rPr kumimoji="1" lang="en-US" altLang="zh-CN" dirty="0" smtClean="0">
                <a:latin typeface="华文楷体"/>
                <a:ea typeface="华文楷体"/>
                <a:cs typeface="华文楷体"/>
              </a:rPr>
              <a:t> </a:t>
            </a:r>
            <a:r>
              <a:rPr kumimoji="1" lang="zh-CN" altLang="en-US" dirty="0" smtClean="0">
                <a:latin typeface="华文楷体"/>
                <a:ea typeface="华文楷体"/>
                <a:cs typeface="华文楷体"/>
              </a:rPr>
              <a:t>频率时</a:t>
            </a:r>
            <a:r>
              <a:rPr kumimoji="1" lang="en-US" altLang="zh-CN" dirty="0" smtClean="0">
                <a:latin typeface="华文楷体"/>
                <a:ea typeface="华文楷体"/>
                <a:cs typeface="华文楷体"/>
              </a:rPr>
              <a:t> </a:t>
            </a:r>
            <a:r>
              <a:rPr kumimoji="1" lang="zh-CN" altLang="en-US" dirty="0" smtClean="0">
                <a:latin typeface="华文楷体"/>
                <a:ea typeface="华文楷体"/>
                <a:cs typeface="华文楷体"/>
              </a:rPr>
              <a:t>（</a:t>
            </a:r>
            <a:r>
              <a:rPr kumimoji="1" lang="en-US" altLang="zh-CN" dirty="0" smtClean="0">
                <a:latin typeface="华文楷体"/>
                <a:ea typeface="华文楷体"/>
                <a:cs typeface="华文楷体"/>
              </a:rPr>
              <a:t>SNFGW</a:t>
            </a:r>
            <a:r>
              <a:rPr kumimoji="1" lang="zh-CN" altLang="en-US" dirty="0" smtClean="0">
                <a:latin typeface="华文楷体"/>
                <a:ea typeface="华文楷体"/>
                <a:cs typeface="华文楷体"/>
              </a:rPr>
              <a:t>）</a:t>
            </a:r>
            <a:endParaRPr kumimoji="1" lang="zh-CN" altLang="en-US" dirty="0">
              <a:latin typeface="华文楷体"/>
              <a:ea typeface="华文楷体"/>
              <a:cs typeface="华文楷体"/>
            </a:endParaRPr>
          </a:p>
        </p:txBody>
      </p:sp>
    </p:spTree>
    <p:extLst>
      <p:ext uri="{BB962C8B-B14F-4D97-AF65-F5344CB8AC3E}">
        <p14:creationId xmlns:p14="http://schemas.microsoft.com/office/powerpoint/2010/main" val="15120650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理论推导</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内容占位符 3" descr="屏幕快照 2016-04-24 下午3.41.56.png"/>
          <p:cNvPicPr>
            <a:picLocks noChangeAspect="1"/>
          </p:cNvPicPr>
          <p:nvPr/>
        </p:nvPicPr>
        <p:blipFill>
          <a:blip r:embed="rId4">
            <a:extLst>
              <a:ext uri="{28A0092B-C50C-407E-A947-70E740481C1C}">
                <a14:useLocalDpi xmlns:a14="http://schemas.microsoft.com/office/drawing/2010/main" val="0"/>
              </a:ext>
            </a:extLst>
          </a:blip>
          <a:srcRect t="-86851" b="-86851"/>
          <a:stretch>
            <a:fillRect/>
          </a:stretch>
        </p:blipFill>
        <p:spPr>
          <a:xfrm>
            <a:off x="557122" y="2000047"/>
            <a:ext cx="3727925" cy="2050215"/>
          </a:xfrm>
          <a:prstGeom prst="rect">
            <a:avLst/>
          </a:prstGeom>
        </p:spPr>
      </p:pic>
      <p:pic>
        <p:nvPicPr>
          <p:cNvPr id="7" name="图片 6" descr="屏幕快照 2016-04-24 下午4.05.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8691" y="3554962"/>
            <a:ext cx="2108200" cy="355600"/>
          </a:xfrm>
          <a:prstGeom prst="rect">
            <a:avLst/>
          </a:prstGeom>
        </p:spPr>
      </p:pic>
      <p:pic>
        <p:nvPicPr>
          <p:cNvPr id="8" name="图片 7" descr="figure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885" y="3077551"/>
            <a:ext cx="4713864" cy="3535398"/>
          </a:xfrm>
          <a:prstGeom prst="rect">
            <a:avLst/>
          </a:prstGeom>
        </p:spPr>
      </p:pic>
      <p:pic>
        <p:nvPicPr>
          <p:cNvPr id="9" name="图片 8" descr="屏幕快照 2016-04-24 下午3.45.2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122" y="4703729"/>
            <a:ext cx="2108200" cy="609600"/>
          </a:xfrm>
          <a:prstGeom prst="rect">
            <a:avLst/>
          </a:prstGeom>
        </p:spPr>
      </p:pic>
      <p:pic>
        <p:nvPicPr>
          <p:cNvPr id="6" name="图片 5" descr="屏幕快照 2016-04-24 下午3.44.1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122" y="3554962"/>
            <a:ext cx="4572000" cy="495300"/>
          </a:xfrm>
          <a:prstGeom prst="rect">
            <a:avLst/>
          </a:prstGeom>
        </p:spPr>
      </p:pic>
      <p:sp>
        <p:nvSpPr>
          <p:cNvPr id="10" name="文本框 9"/>
          <p:cNvSpPr txBox="1"/>
          <p:nvPr/>
        </p:nvSpPr>
        <p:spPr>
          <a:xfrm>
            <a:off x="1319122" y="4320492"/>
            <a:ext cx="2262158" cy="369332"/>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也和脉冲星坐标有关</a:t>
            </a:r>
            <a:endParaRPr kumimoji="1" lang="zh-CN" altLang="en-US" dirty="0">
              <a:solidFill>
                <a:srgbClr val="FF0000"/>
              </a:solidFill>
              <a:latin typeface="华文楷体"/>
              <a:ea typeface="华文楷体"/>
              <a:cs typeface="华文楷体"/>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578469245"/>
              </p:ext>
            </p:extLst>
          </p:nvPr>
        </p:nvGraphicFramePr>
        <p:xfrm>
          <a:off x="1035050" y="4175125"/>
          <a:ext cx="436563" cy="677863"/>
        </p:xfrm>
        <a:graphic>
          <a:graphicData uri="http://schemas.openxmlformats.org/presentationml/2006/ole">
            <mc:AlternateContent xmlns:mc="http://schemas.openxmlformats.org/markup-compatibility/2006">
              <mc:Choice xmlns:v="urn:schemas-microsoft-com:vml" Requires="v">
                <p:oleObj spid="_x0000_s15078" name="公式" r:id="rId9" imgW="139700" imgH="165100" progId="Equation.3">
                  <p:embed/>
                </p:oleObj>
              </mc:Choice>
              <mc:Fallback>
                <p:oleObj name="公式" r:id="rId9" imgW="139700" imgH="165100" progId="Equation.3">
                  <p:embed/>
                  <p:pic>
                    <p:nvPicPr>
                      <p:cNvPr id="0" name=""/>
                      <p:cNvPicPr/>
                      <p:nvPr/>
                    </p:nvPicPr>
                    <p:blipFill>
                      <a:blip r:embed="rId10"/>
                      <a:stretch>
                        <a:fillRect/>
                      </a:stretch>
                    </p:blipFill>
                    <p:spPr>
                      <a:xfrm>
                        <a:off x="1035050" y="4175125"/>
                        <a:ext cx="436563" cy="677863"/>
                      </a:xfrm>
                      <a:prstGeom prst="rect">
                        <a:avLst/>
                      </a:prstGeom>
                      <a:ln>
                        <a:noFill/>
                      </a:ln>
                    </p:spPr>
                  </p:pic>
                </p:oleObj>
              </mc:Fallback>
            </mc:AlternateContent>
          </a:graphicData>
        </a:graphic>
      </p:graphicFrame>
      <p:sp>
        <p:nvSpPr>
          <p:cNvPr id="12" name="文本框 11"/>
          <p:cNvSpPr txBox="1"/>
          <p:nvPr/>
        </p:nvSpPr>
        <p:spPr>
          <a:xfrm>
            <a:off x="5510330" y="2892885"/>
            <a:ext cx="3185487" cy="369332"/>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不同脉冲星的坐标带来的弥散</a:t>
            </a:r>
            <a:endParaRPr kumimoji="1" lang="zh-CN" altLang="en-US" dirty="0">
              <a:solidFill>
                <a:srgbClr val="FF0000"/>
              </a:solidFill>
              <a:latin typeface="华文楷体"/>
              <a:ea typeface="华文楷体"/>
              <a:cs typeface="华文楷体"/>
            </a:endParaRPr>
          </a:p>
        </p:txBody>
      </p:sp>
      <p:cxnSp>
        <p:nvCxnSpPr>
          <p:cNvPr id="14" name="直线箭头连接符 13"/>
          <p:cNvCxnSpPr>
            <a:endCxn id="12" idx="2"/>
          </p:cNvCxnSpPr>
          <p:nvPr/>
        </p:nvCxnSpPr>
        <p:spPr>
          <a:xfrm flipH="1" flipV="1">
            <a:off x="7103074" y="3262217"/>
            <a:ext cx="931347" cy="15385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8367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3" descr="figure3.pdf"/>
          <p:cNvPicPr>
            <a:picLocks noChangeAspect="1"/>
          </p:cNvPicPr>
          <p:nvPr/>
        </p:nvPicPr>
        <p:blipFill>
          <a:blip r:embed="rId3">
            <a:extLst>
              <a:ext uri="{28A0092B-C50C-407E-A947-70E740481C1C}">
                <a14:useLocalDpi xmlns:a14="http://schemas.microsoft.com/office/drawing/2010/main" val="0"/>
              </a:ext>
            </a:extLst>
          </a:blip>
          <a:srcRect l="-18187" r="-18187"/>
          <a:stretch>
            <a:fillRect/>
          </a:stretch>
        </p:blipFill>
        <p:spPr>
          <a:xfrm>
            <a:off x="2499894" y="2403055"/>
            <a:ext cx="7568111" cy="4162170"/>
          </a:xfrm>
          <a:prstGeom prst="rect">
            <a:avLst/>
          </a:prstGeom>
        </p:spPr>
      </p:pic>
      <p:pic>
        <p:nvPicPr>
          <p:cNvPr id="5" name="图片 4" descr="屏幕快照 2016-04-24 下午4.12.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667" y="2039262"/>
            <a:ext cx="5207000" cy="520700"/>
          </a:xfrm>
          <a:prstGeom prst="rect">
            <a:avLst/>
          </a:prstGeom>
        </p:spPr>
      </p:pic>
      <p:sp>
        <p:nvSpPr>
          <p:cNvPr id="3" name="内容占位符 2"/>
          <p:cNvSpPr>
            <a:spLocks noGrp="1"/>
          </p:cNvSpPr>
          <p:nvPr>
            <p:ph idx="1"/>
          </p:nvPr>
        </p:nvSpPr>
        <p:spPr/>
        <p:txBody>
          <a:bodyPr/>
          <a:lstStyle/>
          <a:p>
            <a:r>
              <a:rPr kumimoji="1" lang="zh-CN" altLang="en-US" dirty="0" smtClean="0"/>
              <a:t>模拟数据</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7" name="图片 6" descr="屏幕快照 2016-04-24 下午3.45.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07" y="5516563"/>
            <a:ext cx="2108200" cy="609600"/>
          </a:xfrm>
          <a:prstGeom prst="rect">
            <a:avLst/>
          </a:prstGeom>
        </p:spPr>
      </p:pic>
      <p:sp>
        <p:nvSpPr>
          <p:cNvPr id="8" name="文本框 7"/>
          <p:cNvSpPr txBox="1"/>
          <p:nvPr/>
        </p:nvSpPr>
        <p:spPr>
          <a:xfrm>
            <a:off x="457200" y="3449053"/>
            <a:ext cx="3286334" cy="923330"/>
          </a:xfrm>
          <a:prstGeom prst="rect">
            <a:avLst/>
          </a:prstGeom>
          <a:noFill/>
        </p:spPr>
        <p:txBody>
          <a:bodyPr wrap="none" rtlCol="0">
            <a:spAutoFit/>
          </a:bodyPr>
          <a:lstStyle/>
          <a:p>
            <a:r>
              <a:rPr kumimoji="1" lang="zh-CN" altLang="en-US" dirty="0" smtClean="0">
                <a:solidFill>
                  <a:srgbClr val="000000"/>
                </a:solidFill>
                <a:latin typeface="华文楷体"/>
                <a:ea typeface="华文楷体"/>
                <a:cs typeface="华文楷体"/>
              </a:rPr>
              <a:t>模拟数据的内秉白噪声</a:t>
            </a:r>
            <a:r>
              <a:rPr kumimoji="1" lang="en-US" altLang="zh-CN" dirty="0" smtClean="0">
                <a:solidFill>
                  <a:srgbClr val="000000"/>
                </a:solidFill>
                <a:latin typeface="华文楷体"/>
                <a:ea typeface="华文楷体"/>
                <a:cs typeface="华文楷体"/>
              </a:rPr>
              <a:t>50 ns</a:t>
            </a:r>
          </a:p>
          <a:p>
            <a:r>
              <a:rPr kumimoji="1" lang="zh-CN" altLang="en-US" dirty="0" smtClean="0">
                <a:solidFill>
                  <a:srgbClr val="000000"/>
                </a:solidFill>
                <a:latin typeface="华文楷体"/>
                <a:ea typeface="华文楷体"/>
                <a:cs typeface="华文楷体"/>
              </a:rPr>
              <a:t>数据点数与</a:t>
            </a:r>
            <a:r>
              <a:rPr kumimoji="1" lang="en-US" altLang="zh-CN" dirty="0" smtClean="0">
                <a:solidFill>
                  <a:srgbClr val="000000"/>
                </a:solidFill>
                <a:latin typeface="华文楷体"/>
                <a:ea typeface="华文楷体"/>
                <a:cs typeface="华文楷体"/>
              </a:rPr>
              <a:t>TOA</a:t>
            </a:r>
            <a:r>
              <a:rPr kumimoji="1" lang="zh-CN" altLang="en-US" dirty="0" smtClean="0">
                <a:solidFill>
                  <a:srgbClr val="000000"/>
                </a:solidFill>
                <a:latin typeface="华文楷体"/>
                <a:ea typeface="华文楷体"/>
                <a:cs typeface="华文楷体"/>
              </a:rPr>
              <a:t>误差参考了</a:t>
            </a:r>
            <a:endParaRPr kumimoji="1" lang="en-US" altLang="zh-CN" dirty="0" smtClean="0">
              <a:solidFill>
                <a:srgbClr val="000000"/>
              </a:solidFill>
              <a:latin typeface="华文楷体"/>
              <a:ea typeface="华文楷体"/>
              <a:cs typeface="华文楷体"/>
            </a:endParaRPr>
          </a:p>
          <a:p>
            <a:r>
              <a:rPr kumimoji="1" lang="en-US" altLang="zh-CN" dirty="0" smtClean="0">
                <a:solidFill>
                  <a:srgbClr val="000000"/>
                </a:solidFill>
                <a:latin typeface="华文楷体"/>
                <a:ea typeface="华文楷体"/>
                <a:cs typeface="华文楷体"/>
              </a:rPr>
              <a:t>PPTA DR1 </a:t>
            </a:r>
            <a:r>
              <a:rPr kumimoji="1" lang="zh-CN" altLang="en-US" dirty="0" smtClean="0">
                <a:solidFill>
                  <a:srgbClr val="000000"/>
                </a:solidFill>
                <a:latin typeface="华文楷体"/>
                <a:ea typeface="华文楷体"/>
                <a:cs typeface="华文楷体"/>
              </a:rPr>
              <a:t>中的</a:t>
            </a:r>
            <a:r>
              <a:rPr kumimoji="1" lang="en-US" altLang="zh-CN" dirty="0" smtClean="0">
                <a:solidFill>
                  <a:srgbClr val="000000"/>
                </a:solidFill>
                <a:latin typeface="华文楷体"/>
                <a:ea typeface="华文楷体"/>
                <a:cs typeface="华文楷体"/>
              </a:rPr>
              <a:t> </a:t>
            </a:r>
            <a:r>
              <a:rPr kumimoji="1" lang="en-US" altLang="zh-CN" dirty="0">
                <a:solidFill>
                  <a:srgbClr val="000000"/>
                </a:solidFill>
                <a:latin typeface="华文楷体"/>
                <a:ea typeface="华文楷体"/>
                <a:cs typeface="华文楷体"/>
              </a:rPr>
              <a:t>PSR J0437-4715 </a:t>
            </a:r>
            <a:endParaRPr kumimoji="1" lang="zh-CN" altLang="en-US" dirty="0">
              <a:solidFill>
                <a:srgbClr val="000000"/>
              </a:solidFill>
              <a:latin typeface="华文楷体"/>
              <a:ea typeface="华文楷体"/>
              <a:cs typeface="华文楷体"/>
            </a:endParaRPr>
          </a:p>
        </p:txBody>
      </p:sp>
    </p:spTree>
    <p:extLst>
      <p:ext uri="{BB962C8B-B14F-4D97-AF65-F5344CB8AC3E}">
        <p14:creationId xmlns:p14="http://schemas.microsoft.com/office/powerpoint/2010/main" val="28942165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模拟数据</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内容占位符 3" descr="figure4.pdf"/>
          <p:cNvPicPr>
            <a:picLocks noChangeAspect="1"/>
          </p:cNvPicPr>
          <p:nvPr/>
        </p:nvPicPr>
        <p:blipFill>
          <a:blip r:embed="rId3">
            <a:extLst>
              <a:ext uri="{28A0092B-C50C-407E-A947-70E740481C1C}">
                <a14:useLocalDpi xmlns:a14="http://schemas.microsoft.com/office/drawing/2010/main" val="0"/>
              </a:ext>
            </a:extLst>
          </a:blip>
          <a:srcRect l="-18187" r="-18187"/>
          <a:stretch>
            <a:fillRect/>
          </a:stretch>
        </p:blipFill>
        <p:spPr>
          <a:xfrm>
            <a:off x="1850051" y="1600200"/>
            <a:ext cx="8229600" cy="4525963"/>
          </a:xfrm>
          <a:prstGeom prst="rect">
            <a:avLst/>
          </a:prstGeom>
        </p:spPr>
      </p:pic>
      <p:sp>
        <p:nvSpPr>
          <p:cNvPr id="6" name="文本框 5"/>
          <p:cNvSpPr txBox="1"/>
          <p:nvPr/>
        </p:nvSpPr>
        <p:spPr>
          <a:xfrm>
            <a:off x="310152" y="2740526"/>
            <a:ext cx="2775119" cy="1754327"/>
          </a:xfrm>
          <a:prstGeom prst="rect">
            <a:avLst/>
          </a:prstGeom>
          <a:noFill/>
        </p:spPr>
        <p:txBody>
          <a:bodyPr wrap="none" rtlCol="0">
            <a:spAutoFit/>
          </a:bodyPr>
          <a:lstStyle/>
          <a:p>
            <a:r>
              <a:rPr kumimoji="1" lang="zh-CN" altLang="en-US" dirty="0" smtClean="0">
                <a:solidFill>
                  <a:srgbClr val="FF0000"/>
                </a:solidFill>
                <a:latin typeface="华文楷体"/>
                <a:ea typeface="华文楷体"/>
                <a:cs typeface="华文楷体"/>
              </a:rPr>
              <a:t>当</a:t>
            </a:r>
            <a:r>
              <a:rPr kumimoji="1" lang="en-US" altLang="zh-CN" dirty="0" smtClean="0">
                <a:solidFill>
                  <a:srgbClr val="FF0000"/>
                </a:solidFill>
                <a:latin typeface="华文楷体"/>
                <a:ea typeface="华文楷体"/>
                <a:cs typeface="华文楷体"/>
              </a:rPr>
              <a:t>h&lt;</a:t>
            </a:r>
            <a:r>
              <a:rPr kumimoji="1" lang="zh-CN" altLang="en-US" dirty="0" smtClean="0">
                <a:solidFill>
                  <a:srgbClr val="FF0000"/>
                </a:solidFill>
                <a:latin typeface="华文楷体"/>
                <a:ea typeface="华文楷体"/>
                <a:cs typeface="华文楷体"/>
              </a:rPr>
              <a:t>某一阈值时，引力波</a:t>
            </a:r>
            <a:endParaRPr kumimoji="1" lang="en-US" altLang="zh-CN" dirty="0" smtClean="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参数的估计值的误差过大</a:t>
            </a:r>
            <a:endParaRPr kumimoji="1" lang="en-US" altLang="zh-CN" dirty="0" smtClean="0">
              <a:solidFill>
                <a:srgbClr val="FF0000"/>
              </a:solidFill>
              <a:latin typeface="华文楷体"/>
              <a:ea typeface="华文楷体"/>
              <a:cs typeface="华文楷体"/>
            </a:endParaRPr>
          </a:p>
          <a:p>
            <a:endParaRPr kumimoji="1" lang="en-US" altLang="zh-CN" dirty="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而此阈值随内秉白噪声的</a:t>
            </a:r>
            <a:endParaRPr kumimoji="1" lang="en-US" altLang="zh-CN" dirty="0" smtClean="0">
              <a:solidFill>
                <a:srgbClr val="FF0000"/>
              </a:solidFill>
              <a:latin typeface="华文楷体"/>
              <a:ea typeface="华文楷体"/>
              <a:cs typeface="华文楷体"/>
            </a:endParaRPr>
          </a:p>
          <a:p>
            <a:r>
              <a:rPr kumimoji="1" lang="zh-CN" altLang="en-US" dirty="0" smtClean="0">
                <a:solidFill>
                  <a:srgbClr val="FF0000"/>
                </a:solidFill>
                <a:latin typeface="华文楷体"/>
                <a:ea typeface="华文楷体"/>
                <a:cs typeface="华文楷体"/>
              </a:rPr>
              <a:t>增加而增加</a:t>
            </a:r>
            <a:endParaRPr kumimoji="1" lang="en-US" altLang="zh-CN" dirty="0" smtClean="0">
              <a:solidFill>
                <a:srgbClr val="FF0000"/>
              </a:solidFill>
              <a:latin typeface="华文楷体"/>
              <a:ea typeface="华文楷体"/>
              <a:cs typeface="华文楷体"/>
            </a:endParaRPr>
          </a:p>
          <a:p>
            <a:endParaRPr kumimoji="1" lang="zh-CN" altLang="en-US" dirty="0">
              <a:latin typeface="华文楷体"/>
              <a:ea typeface="华文楷体"/>
              <a:cs typeface="华文楷体"/>
            </a:endParaRPr>
          </a:p>
        </p:txBody>
      </p:sp>
    </p:spTree>
    <p:extLst>
      <p:ext uri="{BB962C8B-B14F-4D97-AF65-F5344CB8AC3E}">
        <p14:creationId xmlns:p14="http://schemas.microsoft.com/office/powerpoint/2010/main" val="30851371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真实数据</a:t>
            </a:r>
            <a:endParaRPr kumimoji="1" lang="en-US" altLang="zh-CN" dirty="0" smtClean="0"/>
          </a:p>
          <a:p>
            <a:pPr marL="0" indent="0">
              <a:buNone/>
            </a:pPr>
            <a:r>
              <a:rPr kumimoji="1" lang="zh-CN" altLang="en-US" dirty="0" smtClean="0">
                <a:latin typeface="华文楷体"/>
                <a:ea typeface="华文楷体"/>
                <a:cs typeface="华文楷体"/>
              </a:rPr>
              <a:t>总计时噪声＝红噪声＋</a:t>
            </a:r>
            <a:r>
              <a:rPr kumimoji="1" lang="zh-CN" altLang="en-US" dirty="0" smtClean="0">
                <a:solidFill>
                  <a:srgbClr val="FF0000"/>
                </a:solidFill>
                <a:latin typeface="华文楷体"/>
                <a:ea typeface="华文楷体"/>
                <a:cs typeface="华文楷体"/>
              </a:rPr>
              <a:t>白噪声</a:t>
            </a:r>
            <a:endParaRPr kumimoji="1" lang="en-US" altLang="zh-CN" dirty="0" smtClean="0">
              <a:solidFill>
                <a:srgbClr val="FF0000"/>
              </a:solidFill>
              <a:latin typeface="华文楷体"/>
              <a:ea typeface="华文楷体"/>
              <a:cs typeface="华文楷体"/>
            </a:endParaRPr>
          </a:p>
          <a:p>
            <a:pPr marL="0" indent="0">
              <a:buNone/>
            </a:pPr>
            <a:r>
              <a:rPr kumimoji="1" lang="en-US" altLang="zh-CN" sz="2500" dirty="0" smtClean="0">
                <a:latin typeface="华文楷体"/>
                <a:ea typeface="华文楷体"/>
                <a:cs typeface="华文楷体"/>
              </a:rPr>
              <a:t>										</a:t>
            </a:r>
            <a:r>
              <a:rPr kumimoji="1" lang="en-US" altLang="zh-CN" sz="2500" dirty="0" smtClean="0">
                <a:solidFill>
                  <a:srgbClr val="FF0000"/>
                </a:solidFill>
                <a:latin typeface="华文楷体"/>
                <a:ea typeface="华文楷体"/>
                <a:cs typeface="华文楷体"/>
              </a:rPr>
              <a:t>||</a:t>
            </a:r>
          </a:p>
          <a:p>
            <a:pPr marL="0" indent="0">
              <a:buNone/>
            </a:pPr>
            <a:r>
              <a:rPr kumimoji="1" lang="zh-CN" altLang="en-US" sz="2500" u="sng" dirty="0" smtClean="0">
                <a:latin typeface="华文楷体"/>
                <a:ea typeface="华文楷体"/>
                <a:cs typeface="华文楷体"/>
              </a:rPr>
              <a:t>可以计入</a:t>
            </a:r>
            <a:r>
              <a:rPr kumimoji="1" lang="en-US" altLang="zh-CN" sz="2500" u="sng" dirty="0" smtClean="0">
                <a:latin typeface="华文楷体"/>
                <a:ea typeface="华文楷体"/>
                <a:cs typeface="华文楷体"/>
              </a:rPr>
              <a:t>TOA</a:t>
            </a:r>
            <a:r>
              <a:rPr kumimoji="1" lang="zh-CN" altLang="en-US" sz="2500" u="sng" dirty="0" smtClean="0">
                <a:latin typeface="华文楷体"/>
                <a:ea typeface="华文楷体"/>
                <a:cs typeface="华文楷体"/>
              </a:rPr>
              <a:t>误差棒的部分</a:t>
            </a:r>
            <a:r>
              <a:rPr kumimoji="1" lang="zh-CN" altLang="en-US" sz="2500" dirty="0" smtClean="0">
                <a:latin typeface="华文楷体"/>
                <a:ea typeface="华文楷体"/>
                <a:cs typeface="华文楷体"/>
              </a:rPr>
              <a:t>＋</a:t>
            </a:r>
            <a:r>
              <a:rPr kumimoji="1" lang="zh-CN" altLang="en-US" sz="2500" dirty="0" smtClean="0">
                <a:solidFill>
                  <a:srgbClr val="FF0000"/>
                </a:solidFill>
                <a:latin typeface="华文楷体"/>
                <a:ea typeface="华文楷体"/>
                <a:cs typeface="华文楷体"/>
              </a:rPr>
              <a:t>不能计入</a:t>
            </a:r>
            <a:r>
              <a:rPr kumimoji="1" lang="en-US" altLang="zh-CN" sz="2500" dirty="0" smtClean="0">
                <a:solidFill>
                  <a:srgbClr val="FF0000"/>
                </a:solidFill>
                <a:latin typeface="华文楷体"/>
                <a:ea typeface="华文楷体"/>
                <a:cs typeface="华文楷体"/>
              </a:rPr>
              <a:t>TOA</a:t>
            </a:r>
            <a:r>
              <a:rPr kumimoji="1" lang="zh-CN" altLang="en-US" sz="2500" dirty="0" smtClean="0">
                <a:solidFill>
                  <a:srgbClr val="FF0000"/>
                </a:solidFill>
                <a:latin typeface="华文楷体"/>
                <a:ea typeface="华文楷体"/>
                <a:cs typeface="华文楷体"/>
              </a:rPr>
              <a:t>误差棒的部分</a:t>
            </a:r>
            <a:endParaRPr kumimoji="1" lang="en-US" altLang="zh-CN" sz="2500" dirty="0" smtClean="0">
              <a:solidFill>
                <a:srgbClr val="FF0000"/>
              </a:solidFill>
              <a:latin typeface="华文楷体"/>
              <a:ea typeface="华文楷体"/>
              <a:cs typeface="华文楷体"/>
            </a:endParaRPr>
          </a:p>
          <a:p>
            <a:pPr marL="0" indent="0">
              <a:buNone/>
            </a:pPr>
            <a:r>
              <a:rPr kumimoji="1" lang="en-US" altLang="zh-CN" sz="2500" dirty="0">
                <a:solidFill>
                  <a:srgbClr val="FF0000"/>
                </a:solidFill>
                <a:latin typeface="华文楷体"/>
                <a:ea typeface="华文楷体"/>
                <a:cs typeface="华文楷体"/>
              </a:rPr>
              <a:t>	</a:t>
            </a:r>
            <a:r>
              <a:rPr kumimoji="1" lang="en-US" altLang="zh-CN" sz="2500" dirty="0" smtClean="0">
                <a:solidFill>
                  <a:srgbClr val="FF0000"/>
                </a:solidFill>
                <a:latin typeface="华文楷体"/>
                <a:ea typeface="华文楷体"/>
                <a:cs typeface="华文楷体"/>
              </a:rPr>
              <a:t>								(</a:t>
            </a:r>
            <a:r>
              <a:rPr kumimoji="1" lang="el-GR" altLang="zh-CN" sz="2500" dirty="0" smtClean="0">
                <a:solidFill>
                  <a:srgbClr val="FF0000"/>
                </a:solidFill>
                <a:latin typeface="华文楷体"/>
                <a:ea typeface="华文楷体"/>
                <a:cs typeface="华文楷体"/>
              </a:rPr>
              <a:t>σ</a:t>
            </a:r>
            <a:r>
              <a:rPr kumimoji="1" lang="el-GR" altLang="zh-CN" sz="2500" baseline="30000" dirty="0" smtClean="0">
                <a:solidFill>
                  <a:srgbClr val="FF0000"/>
                </a:solidFill>
                <a:latin typeface="华文楷体"/>
                <a:ea typeface="华文楷体"/>
                <a:cs typeface="华文楷体"/>
              </a:rPr>
              <a:t>2</a:t>
            </a:r>
            <a:r>
              <a:rPr kumimoji="1" lang="en-US" altLang="zh-CN" sz="2500" baseline="-25000" dirty="0" smtClean="0">
                <a:solidFill>
                  <a:srgbClr val="FF0000"/>
                </a:solidFill>
                <a:latin typeface="华文楷体"/>
                <a:ea typeface="华文楷体"/>
                <a:cs typeface="华文楷体"/>
              </a:rPr>
              <a:t>remain</a:t>
            </a:r>
            <a:r>
              <a:rPr kumimoji="1" lang="en-US" altLang="zh-CN" sz="2500" dirty="0" smtClean="0">
                <a:solidFill>
                  <a:srgbClr val="FF0000"/>
                </a:solidFill>
                <a:latin typeface="华文楷体"/>
                <a:ea typeface="华文楷体"/>
                <a:cs typeface="华文楷体"/>
              </a:rPr>
              <a:t>)=</a:t>
            </a:r>
            <a:r>
              <a:rPr kumimoji="1" lang="en-US" altLang="zh-CN" sz="2500" dirty="0">
                <a:solidFill>
                  <a:srgbClr val="FF0000"/>
                </a:solidFill>
                <a:latin typeface="华文楷体"/>
                <a:ea typeface="华文楷体"/>
                <a:cs typeface="华文楷体"/>
              </a:rPr>
              <a:t> </a:t>
            </a:r>
            <a:r>
              <a:rPr kumimoji="1" lang="en-US" altLang="zh-CN" sz="2500" dirty="0" smtClean="0">
                <a:solidFill>
                  <a:srgbClr val="FF0000"/>
                </a:solidFill>
                <a:latin typeface="华文楷体"/>
                <a:ea typeface="华文楷体"/>
                <a:cs typeface="华文楷体"/>
              </a:rPr>
              <a:t>SNFGW</a:t>
            </a:r>
            <a:r>
              <a:rPr kumimoji="1" lang="zh-CN" altLang="en-US" sz="2500" dirty="0" smtClean="0">
                <a:solidFill>
                  <a:srgbClr val="FF0000"/>
                </a:solidFill>
                <a:latin typeface="华文楷体"/>
                <a:ea typeface="华文楷体"/>
                <a:cs typeface="华文楷体"/>
              </a:rPr>
              <a:t>＋</a:t>
            </a:r>
            <a:r>
              <a:rPr kumimoji="1" lang="zh-CN" altLang="en-US" sz="2500" u="sng" dirty="0" smtClean="0">
                <a:solidFill>
                  <a:srgbClr val="FF0000"/>
                </a:solidFill>
                <a:latin typeface="华文楷体"/>
                <a:ea typeface="华文楷体"/>
                <a:cs typeface="华文楷体"/>
              </a:rPr>
              <a:t>内秉噪</a:t>
            </a:r>
            <a:r>
              <a:rPr kumimoji="1" lang="zh-CN" altLang="en-US" sz="2000" u="sng" dirty="0" smtClean="0">
                <a:solidFill>
                  <a:srgbClr val="FF0000"/>
                </a:solidFill>
                <a:latin typeface="华文楷体"/>
                <a:ea typeface="华文楷体"/>
                <a:cs typeface="华文楷体"/>
              </a:rPr>
              <a:t>声</a:t>
            </a:r>
            <a:endParaRPr kumimoji="1" lang="en-US" altLang="zh-CN" sz="2000" u="sng" dirty="0" smtClean="0">
              <a:solidFill>
                <a:srgbClr val="FF0000"/>
              </a:solidFill>
              <a:latin typeface="华文楷体"/>
              <a:ea typeface="华文楷体"/>
              <a:cs typeface="华文楷体"/>
            </a:endParaRPr>
          </a:p>
          <a:p>
            <a:pPr marL="0" indent="0">
              <a:buNone/>
            </a:pPr>
            <a:endParaRPr kumimoji="1" lang="en-US" altLang="zh-CN" sz="2000" dirty="0" smtClean="0">
              <a:solidFill>
                <a:srgbClr val="FF0000"/>
              </a:solidFill>
              <a:latin typeface="华文楷体"/>
              <a:ea typeface="华文楷体"/>
              <a:cs typeface="华文楷体"/>
            </a:endParaRPr>
          </a:p>
          <a:p>
            <a:pPr marL="0" indent="0">
              <a:buNone/>
            </a:pPr>
            <a:endParaRPr kumimoji="1" lang="en-US" altLang="zh-CN" sz="2000" dirty="0" smtClean="0">
              <a:solidFill>
                <a:srgbClr val="FF0000"/>
              </a:solidFill>
              <a:latin typeface="华文楷体"/>
              <a:ea typeface="华文楷体"/>
              <a:cs typeface="华文楷体"/>
            </a:endParaRPr>
          </a:p>
          <a:p>
            <a:pPr marL="0" indent="0">
              <a:buNone/>
            </a:pPr>
            <a:endParaRPr kumimoji="1" lang="en-US" altLang="zh-CN" sz="2000" dirty="0">
              <a:solidFill>
                <a:srgbClr val="FF0000"/>
              </a:solidFill>
              <a:latin typeface="华文楷体"/>
              <a:ea typeface="华文楷体"/>
              <a:cs typeface="华文楷体"/>
            </a:endParaRPr>
          </a:p>
          <a:p>
            <a:pPr marL="0" indent="0">
              <a:buNone/>
            </a:pPr>
            <a:r>
              <a:rPr kumimoji="1" lang="zh-CN" altLang="en-US" sz="2000" dirty="0" smtClean="0">
                <a:solidFill>
                  <a:schemeClr val="tx1">
                    <a:lumMod val="75000"/>
                    <a:lumOff val="25000"/>
                  </a:schemeClr>
                </a:solidFill>
                <a:latin typeface="华文楷体"/>
                <a:ea typeface="华文楷体"/>
                <a:cs typeface="华文楷体"/>
              </a:rPr>
              <a:t>不能计入</a:t>
            </a:r>
            <a:r>
              <a:rPr kumimoji="1" lang="en-US" altLang="zh-CN" sz="2000" dirty="0">
                <a:solidFill>
                  <a:schemeClr val="tx1">
                    <a:lumMod val="75000"/>
                    <a:lumOff val="25000"/>
                  </a:schemeClr>
                </a:solidFill>
                <a:latin typeface="华文楷体"/>
                <a:ea typeface="华文楷体"/>
                <a:cs typeface="华文楷体"/>
              </a:rPr>
              <a:t>TOA</a:t>
            </a:r>
            <a:r>
              <a:rPr kumimoji="1" lang="zh-CN" altLang="en-US" sz="2000" dirty="0">
                <a:solidFill>
                  <a:schemeClr val="tx1">
                    <a:lumMod val="75000"/>
                    <a:lumOff val="25000"/>
                  </a:schemeClr>
                </a:solidFill>
                <a:latin typeface="华文楷体"/>
                <a:ea typeface="华文楷体"/>
                <a:cs typeface="华文楷体"/>
              </a:rPr>
              <a:t>误差棒的</a:t>
            </a:r>
            <a:r>
              <a:rPr kumimoji="1" lang="zh-CN" altLang="en-US" sz="2000" dirty="0" smtClean="0">
                <a:solidFill>
                  <a:schemeClr val="tx1">
                    <a:lumMod val="75000"/>
                    <a:lumOff val="25000"/>
                  </a:schemeClr>
                </a:solidFill>
                <a:latin typeface="华文楷体"/>
                <a:ea typeface="华文楷体"/>
                <a:cs typeface="华文楷体"/>
              </a:rPr>
              <a:t>部分：</a:t>
            </a:r>
            <a:r>
              <a:rPr kumimoji="1" lang="en-US" altLang="zh-CN" sz="2000" dirty="0" smtClean="0">
                <a:solidFill>
                  <a:schemeClr val="tx1">
                    <a:lumMod val="75000"/>
                    <a:lumOff val="25000"/>
                  </a:schemeClr>
                </a:solidFill>
                <a:latin typeface="华文楷体"/>
                <a:ea typeface="华文楷体"/>
                <a:cs typeface="华文楷体"/>
              </a:rPr>
              <a:t>TEMPO2</a:t>
            </a:r>
            <a:r>
              <a:rPr kumimoji="1" lang="el-GR" altLang="zh-CN" sz="2000" dirty="0" smtClean="0">
                <a:solidFill>
                  <a:schemeClr val="tx1">
                    <a:lumMod val="75000"/>
                    <a:lumOff val="25000"/>
                  </a:schemeClr>
                </a:solidFill>
                <a:latin typeface="华文楷体"/>
                <a:ea typeface="华文楷体"/>
                <a:cs typeface="华文楷体"/>
              </a:rPr>
              <a:t> </a:t>
            </a:r>
            <a:r>
              <a:rPr kumimoji="1" lang="zh-CN" altLang="en-US" sz="2000" dirty="0" smtClean="0">
                <a:solidFill>
                  <a:schemeClr val="tx1">
                    <a:lumMod val="75000"/>
                    <a:lumOff val="25000"/>
                  </a:schemeClr>
                </a:solidFill>
                <a:latin typeface="华文楷体"/>
                <a:ea typeface="华文楷体"/>
                <a:cs typeface="华文楷体"/>
              </a:rPr>
              <a:t>中的</a:t>
            </a:r>
            <a:r>
              <a:rPr kumimoji="1" lang="en-US" altLang="zh-CN" sz="2000" dirty="0" smtClean="0">
                <a:solidFill>
                  <a:schemeClr val="tx1">
                    <a:lumMod val="75000"/>
                    <a:lumOff val="25000"/>
                  </a:schemeClr>
                </a:solidFill>
                <a:latin typeface="华文楷体"/>
                <a:ea typeface="华文楷体"/>
                <a:cs typeface="华文楷体"/>
              </a:rPr>
              <a:t>EFAC </a:t>
            </a:r>
            <a:r>
              <a:rPr kumimoji="1" lang="zh-CN" altLang="en-US" sz="2000" dirty="0" smtClean="0">
                <a:solidFill>
                  <a:schemeClr val="tx1">
                    <a:lumMod val="75000"/>
                    <a:lumOff val="25000"/>
                  </a:schemeClr>
                </a:solidFill>
                <a:latin typeface="华文楷体"/>
                <a:ea typeface="华文楷体"/>
                <a:cs typeface="华文楷体"/>
              </a:rPr>
              <a:t>和</a:t>
            </a:r>
            <a:r>
              <a:rPr kumimoji="1" lang="en-US" altLang="zh-CN" sz="2000" dirty="0" smtClean="0">
                <a:solidFill>
                  <a:schemeClr val="tx1">
                    <a:lumMod val="75000"/>
                    <a:lumOff val="25000"/>
                  </a:schemeClr>
                </a:solidFill>
                <a:latin typeface="华文楷体"/>
                <a:ea typeface="华文楷体"/>
                <a:cs typeface="华文楷体"/>
              </a:rPr>
              <a:t> EQUAD</a:t>
            </a:r>
            <a:endParaRPr kumimoji="1" lang="zh-CN" altLang="en-US" sz="2000" dirty="0">
              <a:solidFill>
                <a:schemeClr val="tx1">
                  <a:lumMod val="75000"/>
                  <a:lumOff val="25000"/>
                </a:schemeClr>
              </a:solidFill>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sp>
        <p:nvSpPr>
          <p:cNvPr id="2" name="文本框 1"/>
          <p:cNvSpPr txBox="1"/>
          <p:nvPr/>
        </p:nvSpPr>
        <p:spPr>
          <a:xfrm>
            <a:off x="561474" y="4932947"/>
            <a:ext cx="6686907" cy="369332"/>
          </a:xfrm>
          <a:prstGeom prst="rect">
            <a:avLst/>
          </a:prstGeom>
          <a:noFill/>
        </p:spPr>
        <p:txBody>
          <a:bodyPr wrap="none" rtlCol="0">
            <a:spAutoFit/>
          </a:bodyPr>
          <a:lstStyle/>
          <a:p>
            <a:r>
              <a:rPr kumimoji="1" lang="zh-CN" altLang="en-US" dirty="0" smtClean="0">
                <a:latin typeface="华文楷体"/>
                <a:ea typeface="华文楷体"/>
                <a:cs typeface="华文楷体"/>
              </a:rPr>
              <a:t>白噪声的物理起源：</a:t>
            </a:r>
            <a:r>
              <a:rPr kumimoji="1" lang="en-US" altLang="zh-CN" dirty="0" smtClean="0">
                <a:latin typeface="华文楷体"/>
                <a:ea typeface="华文楷体"/>
                <a:cs typeface="华文楷体"/>
              </a:rPr>
              <a:t>Jitter Noise</a:t>
            </a:r>
            <a:r>
              <a:rPr kumimoji="1" lang="zh-CN" altLang="en-US" dirty="0" smtClean="0">
                <a:latin typeface="华文楷体"/>
                <a:ea typeface="华文楷体"/>
                <a:cs typeface="华文楷体"/>
              </a:rPr>
              <a:t>，</a:t>
            </a:r>
            <a:r>
              <a:rPr kumimoji="1" lang="en-US" altLang="zh-CN" dirty="0" smtClean="0">
                <a:latin typeface="华文楷体"/>
                <a:ea typeface="华文楷体"/>
                <a:cs typeface="华文楷体"/>
              </a:rPr>
              <a:t>Self Noise</a:t>
            </a:r>
            <a:r>
              <a:rPr kumimoji="1" lang="zh-CN" altLang="en-US" dirty="0" smtClean="0">
                <a:latin typeface="华文楷体"/>
                <a:ea typeface="华文楷体"/>
                <a:cs typeface="华文楷体"/>
              </a:rPr>
              <a:t>，</a:t>
            </a:r>
            <a:r>
              <a:rPr kumimoji="1" lang="en-US" altLang="zh-CN" dirty="0" smtClean="0">
                <a:latin typeface="华文楷体"/>
                <a:ea typeface="华文楷体"/>
                <a:cs typeface="华文楷体"/>
              </a:rPr>
              <a:t> Radiometer Noise</a:t>
            </a:r>
            <a:r>
              <a:rPr kumimoji="1" lang="el-GR" altLang="zh-CN" dirty="0" smtClean="0">
                <a:latin typeface="华文楷体"/>
                <a:ea typeface="华文楷体"/>
                <a:cs typeface="华文楷体"/>
              </a:rPr>
              <a:t>....</a:t>
            </a:r>
            <a:endParaRPr kumimoji="1" lang="zh-CN" altLang="en-US" dirty="0">
              <a:latin typeface="华文楷体"/>
              <a:ea typeface="华文楷体"/>
              <a:cs typeface="华文楷体"/>
            </a:endParaRPr>
          </a:p>
        </p:txBody>
      </p:sp>
      <p:sp>
        <p:nvSpPr>
          <p:cNvPr id="10" name="左大括号 9"/>
          <p:cNvSpPr/>
          <p:nvPr/>
        </p:nvSpPr>
        <p:spPr>
          <a:xfrm rot="16200000">
            <a:off x="4759164" y="1417064"/>
            <a:ext cx="467894" cy="58420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31539115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27456"/>
            <a:ext cx="8229600" cy="4525963"/>
          </a:xfrm>
        </p:spPr>
        <p:txBody>
          <a:bodyPr>
            <a:normAutofit fontScale="92500" lnSpcReduction="10000"/>
          </a:bodyPr>
          <a:lstStyle/>
          <a:p>
            <a:r>
              <a:rPr kumimoji="1" lang="zh-CN" altLang="en-US" dirty="0" smtClean="0"/>
              <a:t>从真实数据中分离出</a:t>
            </a:r>
            <a:r>
              <a:rPr kumimoji="1" lang="el-GR" altLang="zh-CN" dirty="0" smtClean="0">
                <a:solidFill>
                  <a:srgbClr val="404040"/>
                </a:solidFill>
                <a:latin typeface="华文楷体"/>
                <a:ea typeface="华文楷体"/>
                <a:cs typeface="华文楷体"/>
              </a:rPr>
              <a:t>σ</a:t>
            </a:r>
            <a:r>
              <a:rPr kumimoji="1" lang="el-GR" altLang="zh-CN" baseline="30000" dirty="0" smtClean="0">
                <a:solidFill>
                  <a:srgbClr val="404040"/>
                </a:solidFill>
                <a:latin typeface="华文楷体"/>
                <a:ea typeface="华文楷体"/>
                <a:cs typeface="华文楷体"/>
              </a:rPr>
              <a:t>2</a:t>
            </a:r>
            <a:r>
              <a:rPr kumimoji="1" lang="en-US" altLang="zh-CN" baseline="-25000" dirty="0" smtClean="0">
                <a:solidFill>
                  <a:srgbClr val="404040"/>
                </a:solidFill>
                <a:latin typeface="华文楷体"/>
                <a:ea typeface="华文楷体"/>
                <a:cs typeface="华文楷体"/>
              </a:rPr>
              <a:t>remain</a:t>
            </a:r>
            <a:r>
              <a:rPr kumimoji="1" lang="zh-CN" altLang="en-US" dirty="0" smtClean="0">
                <a:solidFill>
                  <a:srgbClr val="404040"/>
                </a:solidFill>
                <a:latin typeface="华文楷体"/>
                <a:ea typeface="华文楷体"/>
                <a:cs typeface="华文楷体"/>
              </a:rPr>
              <a:t>的方法</a:t>
            </a:r>
            <a:endParaRPr kumimoji="1" lang="en-US" altLang="zh-CN" sz="2000" dirty="0">
              <a:solidFill>
                <a:srgbClr val="404040"/>
              </a:solidFill>
              <a:latin typeface="华文楷体"/>
              <a:ea typeface="华文楷体"/>
              <a:cs typeface="华文楷体"/>
            </a:endParaRPr>
          </a:p>
          <a:p>
            <a:pPr marL="0" indent="0">
              <a:buNone/>
            </a:pPr>
            <a:r>
              <a:rPr kumimoji="1" lang="en-US" altLang="zh-CN" sz="2000" dirty="0" smtClean="0">
                <a:solidFill>
                  <a:srgbClr val="404040"/>
                </a:solidFill>
                <a:latin typeface="华文楷体"/>
                <a:ea typeface="华文楷体"/>
                <a:cs typeface="华文楷体"/>
              </a:rPr>
              <a:t>1, </a:t>
            </a:r>
            <a:r>
              <a:rPr kumimoji="1" lang="zh-CN" altLang="en-US" sz="2000" dirty="0" smtClean="0">
                <a:solidFill>
                  <a:srgbClr val="404040"/>
                </a:solidFill>
                <a:latin typeface="华文楷体"/>
                <a:ea typeface="华文楷体"/>
                <a:cs typeface="华文楷体"/>
              </a:rPr>
              <a:t>拿到真实</a:t>
            </a:r>
            <a:r>
              <a:rPr kumimoji="1" lang="en-US" altLang="zh-CN" sz="2000" dirty="0" smtClean="0">
                <a:solidFill>
                  <a:srgbClr val="404040"/>
                </a:solidFill>
                <a:latin typeface="华文楷体"/>
                <a:ea typeface="华文楷体"/>
                <a:cs typeface="华文楷体"/>
              </a:rPr>
              <a:t>TOA</a:t>
            </a:r>
            <a:r>
              <a:rPr kumimoji="1" lang="zh-CN" altLang="en-US" sz="2000" dirty="0" smtClean="0">
                <a:solidFill>
                  <a:srgbClr val="404040"/>
                </a:solidFill>
                <a:latin typeface="华文楷体"/>
                <a:ea typeface="华文楷体"/>
                <a:cs typeface="华文楷体"/>
              </a:rPr>
              <a:t>数据，求出其计时残差：</a:t>
            </a:r>
            <a:endParaRPr kumimoji="1" lang="en-US" altLang="zh-CN" sz="2000" dirty="0" smtClean="0">
              <a:solidFill>
                <a:srgbClr val="404040"/>
              </a:solidFill>
              <a:latin typeface="华文楷体"/>
              <a:ea typeface="华文楷体"/>
              <a:cs typeface="华文楷体"/>
            </a:endParaRPr>
          </a:p>
          <a:p>
            <a:pPr marL="0" indent="0">
              <a:buNone/>
            </a:pPr>
            <a:endParaRPr kumimoji="1" lang="en-US" altLang="zh-CN" sz="2000" dirty="0" smtClean="0">
              <a:solidFill>
                <a:srgbClr val="404040"/>
              </a:solidFill>
              <a:latin typeface="华文楷体"/>
              <a:ea typeface="华文楷体"/>
              <a:cs typeface="华文楷体"/>
            </a:endParaRPr>
          </a:p>
          <a:p>
            <a:pPr marL="0" indent="0">
              <a:buNone/>
            </a:pPr>
            <a:r>
              <a:rPr kumimoji="1" lang="zh-CN" altLang="zh-CN" sz="2000" dirty="0" smtClean="0">
                <a:solidFill>
                  <a:srgbClr val="404040"/>
                </a:solidFill>
                <a:latin typeface="华文楷体"/>
                <a:ea typeface="华文楷体"/>
                <a:cs typeface="华文楷体"/>
              </a:rPr>
              <a:t>2</a:t>
            </a:r>
            <a:r>
              <a:rPr kumimoji="1" lang="zh-CN" altLang="en-US" sz="2000" dirty="0" smtClean="0">
                <a:solidFill>
                  <a:srgbClr val="404040"/>
                </a:solidFill>
                <a:latin typeface="华文楷体"/>
                <a:ea typeface="华文楷体"/>
                <a:cs typeface="华文楷体"/>
              </a:rPr>
              <a:t>，按照真实</a:t>
            </a:r>
            <a:r>
              <a:rPr kumimoji="1" lang="en-US" altLang="zh-CN" sz="2000" dirty="0" smtClean="0">
                <a:solidFill>
                  <a:srgbClr val="404040"/>
                </a:solidFill>
                <a:latin typeface="华文楷体"/>
                <a:ea typeface="华文楷体"/>
                <a:cs typeface="华文楷体"/>
              </a:rPr>
              <a:t>TOA</a:t>
            </a:r>
            <a:r>
              <a:rPr kumimoji="1" lang="zh-CN" altLang="en-US" sz="2000" dirty="0" smtClean="0">
                <a:solidFill>
                  <a:srgbClr val="404040"/>
                </a:solidFill>
                <a:latin typeface="华文楷体"/>
                <a:ea typeface="华文楷体"/>
                <a:cs typeface="华文楷体"/>
              </a:rPr>
              <a:t>的分布，生成一组计时残差，</a:t>
            </a:r>
            <a:endParaRPr kumimoji="1" lang="en-US" altLang="zh-CN" sz="2000" dirty="0" smtClean="0">
              <a:solidFill>
                <a:srgbClr val="404040"/>
              </a:solidFill>
              <a:latin typeface="华文楷体"/>
              <a:ea typeface="华文楷体"/>
              <a:cs typeface="华文楷体"/>
            </a:endParaRPr>
          </a:p>
          <a:p>
            <a:pPr marL="0" indent="0">
              <a:buNone/>
            </a:pPr>
            <a:endParaRPr kumimoji="1" lang="en-US" altLang="zh-CN" sz="2000" dirty="0">
              <a:solidFill>
                <a:srgbClr val="404040"/>
              </a:solidFill>
              <a:latin typeface="华文楷体"/>
              <a:ea typeface="华文楷体"/>
              <a:cs typeface="华文楷体"/>
            </a:endParaRPr>
          </a:p>
          <a:p>
            <a:pPr marL="0" indent="0">
              <a:buNone/>
            </a:pPr>
            <a:r>
              <a:rPr kumimoji="1" lang="zh-CN" altLang="en-US" sz="2000" dirty="0" smtClean="0">
                <a:solidFill>
                  <a:srgbClr val="404040"/>
                </a:solidFill>
                <a:latin typeface="华文楷体"/>
                <a:ea typeface="华文楷体"/>
                <a:cs typeface="华文楷体"/>
              </a:rPr>
              <a:t>其中</a:t>
            </a:r>
            <a:r>
              <a:rPr kumimoji="1" lang="en-US" altLang="zh-CN" sz="2000" dirty="0" err="1" smtClean="0">
                <a:solidFill>
                  <a:srgbClr val="404040"/>
                </a:solidFill>
                <a:latin typeface="华文楷体"/>
                <a:ea typeface="华文楷体"/>
                <a:cs typeface="华文楷体"/>
              </a:rPr>
              <a:t>E</a:t>
            </a:r>
            <a:r>
              <a:rPr kumimoji="1" lang="en-US" altLang="zh-CN" sz="2000" baseline="-25000" dirty="0" err="1" smtClean="0">
                <a:solidFill>
                  <a:srgbClr val="404040"/>
                </a:solidFill>
                <a:latin typeface="华文楷体"/>
                <a:ea typeface="华文楷体"/>
                <a:cs typeface="华文楷体"/>
              </a:rPr>
              <a:t>i</a:t>
            </a:r>
            <a:r>
              <a:rPr kumimoji="1" lang="zh-CN" altLang="en-US" sz="2000" dirty="0" smtClean="0">
                <a:solidFill>
                  <a:srgbClr val="404040"/>
                </a:solidFill>
                <a:latin typeface="华文楷体"/>
                <a:ea typeface="华文楷体"/>
                <a:cs typeface="华文楷体"/>
              </a:rPr>
              <a:t>是每个</a:t>
            </a:r>
            <a:r>
              <a:rPr kumimoji="1" lang="en-US" altLang="zh-CN" sz="2000" dirty="0" smtClean="0">
                <a:solidFill>
                  <a:srgbClr val="404040"/>
                </a:solidFill>
                <a:latin typeface="华文楷体"/>
                <a:ea typeface="华文楷体"/>
                <a:cs typeface="华文楷体"/>
              </a:rPr>
              <a:t>TOA</a:t>
            </a:r>
            <a:r>
              <a:rPr kumimoji="1" lang="zh-CN" altLang="en-US" sz="2000" dirty="0" smtClean="0">
                <a:solidFill>
                  <a:srgbClr val="404040"/>
                </a:solidFill>
                <a:latin typeface="华文楷体"/>
                <a:ea typeface="华文楷体"/>
                <a:cs typeface="华文楷体"/>
              </a:rPr>
              <a:t>的误差棒，让</a:t>
            </a:r>
            <a:r>
              <a:rPr kumimoji="1" lang="el-GR" altLang="zh-CN" sz="2000" dirty="0" smtClean="0">
                <a:solidFill>
                  <a:srgbClr val="404040"/>
                </a:solidFill>
                <a:latin typeface="华文楷体"/>
                <a:ea typeface="华文楷体"/>
                <a:cs typeface="华文楷体"/>
              </a:rPr>
              <a:t>σ</a:t>
            </a:r>
            <a:r>
              <a:rPr kumimoji="1" lang="en-US" altLang="zh-CN" sz="2000" baseline="-25000" dirty="0" smtClean="0">
                <a:solidFill>
                  <a:srgbClr val="404040"/>
                </a:solidFill>
                <a:latin typeface="华文楷体"/>
                <a:ea typeface="华文楷体"/>
                <a:cs typeface="华文楷体"/>
              </a:rPr>
              <a:t>remain </a:t>
            </a:r>
            <a:r>
              <a:rPr kumimoji="1" lang="zh-CN" altLang="en-US" sz="2000" dirty="0" smtClean="0">
                <a:solidFill>
                  <a:srgbClr val="404040"/>
                </a:solidFill>
                <a:latin typeface="华文楷体"/>
                <a:ea typeface="华文楷体"/>
                <a:cs typeface="华文楷体"/>
              </a:rPr>
              <a:t>变化，直到</a:t>
            </a:r>
            <a:endParaRPr kumimoji="1" lang="en-US" altLang="zh-CN" sz="2000" dirty="0" smtClean="0">
              <a:solidFill>
                <a:srgbClr val="404040"/>
              </a:solidFill>
              <a:latin typeface="华文楷体"/>
              <a:ea typeface="华文楷体"/>
              <a:cs typeface="华文楷体"/>
            </a:endParaRPr>
          </a:p>
          <a:p>
            <a:pPr marL="0" indent="0">
              <a:buNone/>
            </a:pPr>
            <a:r>
              <a:rPr kumimoji="1" lang="zh-CN" altLang="en-US" sz="2000" dirty="0" smtClean="0">
                <a:solidFill>
                  <a:srgbClr val="404040"/>
                </a:solidFill>
                <a:latin typeface="华文楷体"/>
                <a:ea typeface="华文楷体"/>
                <a:cs typeface="华文楷体"/>
              </a:rPr>
              <a:t>模拟的计时残差的方差与真实的计时残差的方差</a:t>
            </a:r>
            <a:endParaRPr kumimoji="1" lang="en-US" altLang="zh-CN" sz="2000" dirty="0" smtClean="0">
              <a:solidFill>
                <a:srgbClr val="404040"/>
              </a:solidFill>
              <a:latin typeface="华文楷体"/>
              <a:ea typeface="华文楷体"/>
              <a:cs typeface="华文楷体"/>
            </a:endParaRPr>
          </a:p>
          <a:p>
            <a:pPr marL="0" indent="0">
              <a:buNone/>
            </a:pPr>
            <a:r>
              <a:rPr kumimoji="1" lang="zh-CN" altLang="en-US" sz="2000" dirty="0" smtClean="0">
                <a:solidFill>
                  <a:srgbClr val="404040"/>
                </a:solidFill>
                <a:latin typeface="华文楷体"/>
                <a:ea typeface="华文楷体"/>
                <a:cs typeface="华文楷体"/>
              </a:rPr>
              <a:t>之间差异</a:t>
            </a:r>
            <a:r>
              <a:rPr kumimoji="1" lang="en-US" altLang="zh-CN" sz="2000" dirty="0">
                <a:solidFill>
                  <a:srgbClr val="404040"/>
                </a:solidFill>
                <a:latin typeface="华文楷体"/>
                <a:ea typeface="华文楷体"/>
                <a:cs typeface="华文楷体"/>
              </a:rPr>
              <a:t> </a:t>
            </a:r>
            <a:r>
              <a:rPr kumimoji="1" lang="en-US" altLang="zh-CN" sz="2000" dirty="0" smtClean="0">
                <a:solidFill>
                  <a:srgbClr val="404040"/>
                </a:solidFill>
                <a:latin typeface="华文楷体"/>
                <a:ea typeface="华文楷体"/>
                <a:cs typeface="华文楷体"/>
              </a:rPr>
              <a:t>&lt; 1%. </a:t>
            </a:r>
            <a:r>
              <a:rPr kumimoji="1" lang="zh-CN" altLang="en-US" sz="2000" dirty="0" smtClean="0">
                <a:solidFill>
                  <a:srgbClr val="404040"/>
                </a:solidFill>
                <a:latin typeface="华文楷体"/>
                <a:ea typeface="华文楷体"/>
                <a:cs typeface="华文楷体"/>
              </a:rPr>
              <a:t>此时的</a:t>
            </a:r>
            <a:r>
              <a:rPr kumimoji="1" lang="el-GR" altLang="zh-CN" sz="2000" dirty="0" smtClean="0">
                <a:solidFill>
                  <a:srgbClr val="404040"/>
                </a:solidFill>
                <a:latin typeface="华文楷体"/>
                <a:ea typeface="华文楷体"/>
                <a:cs typeface="华文楷体"/>
              </a:rPr>
              <a:t>σ</a:t>
            </a:r>
            <a:r>
              <a:rPr kumimoji="1" lang="en-US" altLang="zh-CN" sz="2000" baseline="-25000" dirty="0" smtClean="0">
                <a:solidFill>
                  <a:srgbClr val="404040"/>
                </a:solidFill>
                <a:latin typeface="华文楷体"/>
                <a:ea typeface="华文楷体"/>
                <a:cs typeface="华文楷体"/>
              </a:rPr>
              <a:t>remain</a:t>
            </a:r>
            <a:r>
              <a:rPr kumimoji="1" lang="zh-CN" altLang="en-US" sz="2000" dirty="0" smtClean="0">
                <a:solidFill>
                  <a:srgbClr val="404040"/>
                </a:solidFill>
                <a:latin typeface="华文楷体"/>
                <a:ea typeface="华文楷体"/>
                <a:cs typeface="华文楷体"/>
              </a:rPr>
              <a:t>就当成是这组</a:t>
            </a:r>
            <a:r>
              <a:rPr kumimoji="1" lang="en-US" altLang="zh-CN" sz="2000" dirty="0" smtClean="0">
                <a:solidFill>
                  <a:srgbClr val="404040"/>
                </a:solidFill>
                <a:latin typeface="华文楷体"/>
                <a:ea typeface="华文楷体"/>
                <a:cs typeface="华文楷体"/>
              </a:rPr>
              <a:t>TOA</a:t>
            </a:r>
            <a:r>
              <a:rPr kumimoji="1" lang="zh-CN" altLang="en-US" sz="2000" dirty="0" smtClean="0">
                <a:solidFill>
                  <a:srgbClr val="404040"/>
                </a:solidFill>
                <a:latin typeface="华文楷体"/>
                <a:ea typeface="华文楷体"/>
                <a:cs typeface="华文楷体"/>
              </a:rPr>
              <a:t>的</a:t>
            </a:r>
            <a:endParaRPr kumimoji="1" lang="en-US" altLang="zh-CN" sz="2000" dirty="0" smtClean="0">
              <a:solidFill>
                <a:srgbClr val="404040"/>
              </a:solidFill>
              <a:latin typeface="华文楷体"/>
              <a:ea typeface="华文楷体"/>
              <a:cs typeface="华文楷体"/>
            </a:endParaRPr>
          </a:p>
          <a:p>
            <a:pPr marL="0" indent="0">
              <a:buNone/>
            </a:pPr>
            <a:r>
              <a:rPr kumimoji="1" lang="el-GR" altLang="zh-CN" sz="2000" dirty="0" smtClean="0">
                <a:solidFill>
                  <a:srgbClr val="404040"/>
                </a:solidFill>
                <a:latin typeface="华文楷体"/>
                <a:ea typeface="华文楷体"/>
                <a:cs typeface="华文楷体"/>
              </a:rPr>
              <a:t>σ</a:t>
            </a:r>
            <a:r>
              <a:rPr kumimoji="1" lang="en-US" altLang="zh-CN" sz="2000" baseline="-25000" dirty="0" smtClean="0">
                <a:solidFill>
                  <a:srgbClr val="404040"/>
                </a:solidFill>
                <a:latin typeface="华文楷体"/>
                <a:ea typeface="华文楷体"/>
                <a:cs typeface="华文楷体"/>
              </a:rPr>
              <a:t>remain</a:t>
            </a:r>
            <a:r>
              <a:rPr kumimoji="1" lang="zh-CN" altLang="en-US" sz="2000" dirty="0" smtClean="0">
                <a:solidFill>
                  <a:srgbClr val="404040"/>
                </a:solidFill>
                <a:latin typeface="华文楷体"/>
                <a:ea typeface="华文楷体"/>
                <a:cs typeface="华文楷体"/>
              </a:rPr>
              <a:t>值。</a:t>
            </a:r>
            <a:endParaRPr kumimoji="1" lang="en-US" altLang="zh-CN" sz="2000" dirty="0" smtClean="0">
              <a:solidFill>
                <a:srgbClr val="404040"/>
              </a:solidFill>
              <a:latin typeface="华文楷体"/>
              <a:ea typeface="华文楷体"/>
              <a:cs typeface="华文楷体"/>
            </a:endParaRPr>
          </a:p>
          <a:p>
            <a:pPr marL="0" indent="0">
              <a:buNone/>
            </a:pPr>
            <a:endParaRPr kumimoji="1" lang="en-US" altLang="zh-CN" sz="2000" dirty="0" smtClean="0">
              <a:solidFill>
                <a:srgbClr val="404040"/>
              </a:solidFill>
              <a:latin typeface="华文楷体"/>
              <a:ea typeface="华文楷体"/>
              <a:cs typeface="华文楷体"/>
            </a:endParaRPr>
          </a:p>
          <a:p>
            <a:pPr marL="0" indent="0">
              <a:buNone/>
            </a:pPr>
            <a:endParaRPr kumimoji="1" lang="en-US" altLang="zh-CN" sz="2000" dirty="0">
              <a:solidFill>
                <a:srgbClr val="404040"/>
              </a:solidFill>
              <a:latin typeface="华文楷体"/>
              <a:ea typeface="华文楷体"/>
              <a:cs typeface="华文楷体"/>
            </a:endParaRPr>
          </a:p>
          <a:p>
            <a:endParaRPr kumimoji="1" lang="en-US" altLang="zh-CN" sz="2000" dirty="0" smtClean="0">
              <a:solidFill>
                <a:srgbClr val="404040"/>
              </a:solidFill>
              <a:latin typeface="华文楷体"/>
              <a:ea typeface="华文楷体"/>
              <a:cs typeface="华文楷体"/>
            </a:endParaRPr>
          </a:p>
          <a:p>
            <a:pPr marL="0" indent="0">
              <a:buNone/>
            </a:pPr>
            <a:r>
              <a:rPr kumimoji="1" lang="en-US" altLang="zh-CN" baseline="-25000" dirty="0" smtClean="0">
                <a:solidFill>
                  <a:srgbClr val="404040"/>
                </a:solidFill>
                <a:latin typeface="华文楷体"/>
                <a:ea typeface="华文楷体"/>
                <a:cs typeface="华文楷体"/>
              </a:rPr>
              <a:t> </a:t>
            </a:r>
            <a:endParaRPr kumimoji="1" lang="zh-CN" altLang="en-US" dirty="0">
              <a:solidFill>
                <a:srgbClr val="404040"/>
              </a:solidFill>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图片 4" descr="屏幕快照 2016-05-10 上午11.23.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923" y="2449952"/>
            <a:ext cx="2316078" cy="2101987"/>
          </a:xfrm>
          <a:prstGeom prst="rect">
            <a:avLst/>
          </a:prstGeom>
        </p:spPr>
      </p:pic>
      <p:graphicFrame>
        <p:nvGraphicFramePr>
          <p:cNvPr id="6" name="对象 5"/>
          <p:cNvGraphicFramePr>
            <a:graphicFrameLocks noChangeAspect="1"/>
          </p:cNvGraphicFramePr>
          <p:nvPr>
            <p:extLst>
              <p:ext uri="{D42A27DB-BD31-4B8C-83A1-F6EECF244321}">
                <p14:modId xmlns:p14="http://schemas.microsoft.com/office/powerpoint/2010/main" val="144581620"/>
              </p:ext>
            </p:extLst>
          </p:nvPr>
        </p:nvGraphicFramePr>
        <p:xfrm>
          <a:off x="550775" y="3214098"/>
          <a:ext cx="2821459" cy="422108"/>
        </p:xfrm>
        <a:graphic>
          <a:graphicData uri="http://schemas.openxmlformats.org/presentationml/2006/ole">
            <mc:AlternateContent xmlns:mc="http://schemas.openxmlformats.org/markup-compatibility/2006">
              <mc:Choice xmlns:v="urn:schemas-microsoft-com:vml" Requires="v">
                <p:oleObj spid="_x0000_s16031" name="公式" r:id="rId5" imgW="1612900" imgH="241300" progId="Equation.3">
                  <p:embed/>
                </p:oleObj>
              </mc:Choice>
              <mc:Fallback>
                <p:oleObj name="公式" r:id="rId5" imgW="1612900" imgH="241300" progId="Equation.3">
                  <p:embed/>
                  <p:pic>
                    <p:nvPicPr>
                      <p:cNvPr id="0" name=""/>
                      <p:cNvPicPr/>
                      <p:nvPr/>
                    </p:nvPicPr>
                    <p:blipFill>
                      <a:blip r:embed="rId6"/>
                      <a:stretch>
                        <a:fillRect/>
                      </a:stretch>
                    </p:blipFill>
                    <p:spPr>
                      <a:xfrm>
                        <a:off x="550775" y="3214098"/>
                        <a:ext cx="2821459" cy="422108"/>
                      </a:xfrm>
                      <a:prstGeom prst="rect">
                        <a:avLst/>
                      </a:prstGeom>
                    </p:spPr>
                  </p:pic>
                </p:oleObj>
              </mc:Fallback>
            </mc:AlternateContent>
          </a:graphicData>
        </a:graphic>
      </p:graphicFrame>
    </p:spTree>
    <p:extLst>
      <p:ext uri="{BB962C8B-B14F-4D97-AF65-F5344CB8AC3E}">
        <p14:creationId xmlns:p14="http://schemas.microsoft.com/office/powerpoint/2010/main" val="22648505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从真实数据中选出一组脉冲星</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6" name="内容占位符 3" descr="屏幕快照 2016-04-24 下午11.43.35.png"/>
          <p:cNvPicPr>
            <a:picLocks noChangeAspect="1"/>
          </p:cNvPicPr>
          <p:nvPr/>
        </p:nvPicPr>
        <p:blipFill rotWithShape="1">
          <a:blip r:embed="rId3">
            <a:extLst>
              <a:ext uri="{28A0092B-C50C-407E-A947-70E740481C1C}">
                <a14:useLocalDpi xmlns:a14="http://schemas.microsoft.com/office/drawing/2010/main" val="0"/>
              </a:ext>
            </a:extLst>
          </a:blip>
          <a:srcRect l="385" r="336"/>
          <a:stretch/>
        </p:blipFill>
        <p:spPr>
          <a:xfrm>
            <a:off x="2994516" y="2121562"/>
            <a:ext cx="5775159" cy="4525963"/>
          </a:xfrm>
          <a:prstGeom prst="rect">
            <a:avLst/>
          </a:prstGeom>
        </p:spPr>
      </p:pic>
      <p:sp>
        <p:nvSpPr>
          <p:cNvPr id="7" name="矩形 6"/>
          <p:cNvSpPr/>
          <p:nvPr/>
        </p:nvSpPr>
        <p:spPr>
          <a:xfrm>
            <a:off x="-1" y="3105835"/>
            <a:ext cx="3128211" cy="1631216"/>
          </a:xfrm>
          <a:prstGeom prst="rect">
            <a:avLst/>
          </a:prstGeom>
        </p:spPr>
        <p:txBody>
          <a:bodyPr wrap="square">
            <a:spAutoFit/>
          </a:bodyPr>
          <a:lstStyle/>
          <a:p>
            <a:pPr algn="ctr"/>
            <a:r>
              <a:rPr kumimoji="1" lang="en-US" altLang="zh-CN" sz="2500" dirty="0">
                <a:solidFill>
                  <a:srgbClr val="FF0000"/>
                </a:solidFill>
              </a:rPr>
              <a:t>PPTA DR1 </a:t>
            </a:r>
            <a:endParaRPr kumimoji="1" lang="en-US" altLang="zh-CN" sz="2500" dirty="0" smtClean="0">
              <a:solidFill>
                <a:srgbClr val="FF0000"/>
              </a:solidFill>
            </a:endParaRPr>
          </a:p>
          <a:p>
            <a:endParaRPr kumimoji="1" lang="en-US" altLang="zh-CN" sz="2500" dirty="0">
              <a:solidFill>
                <a:srgbClr val="FF0000"/>
              </a:solidFill>
            </a:endParaRPr>
          </a:p>
          <a:p>
            <a:pPr algn="ctr"/>
            <a:r>
              <a:rPr kumimoji="1" lang="en-US" altLang="zh-CN" sz="2500" dirty="0" err="1" smtClean="0">
                <a:solidFill>
                  <a:srgbClr val="FF0000"/>
                </a:solidFill>
              </a:rPr>
              <a:t>NANOgrav</a:t>
            </a:r>
            <a:r>
              <a:rPr kumimoji="1" lang="en-US" altLang="zh-CN" sz="2500" dirty="0" smtClean="0">
                <a:solidFill>
                  <a:srgbClr val="FF0000"/>
                </a:solidFill>
              </a:rPr>
              <a:t> dfg</a:t>
            </a:r>
            <a:r>
              <a:rPr kumimoji="1" lang="en-US" altLang="zh-CN" sz="2500" dirty="0">
                <a:solidFill>
                  <a:srgbClr val="FF0000"/>
                </a:solidFill>
              </a:rPr>
              <a:t>+</a:t>
            </a:r>
            <a:r>
              <a:rPr kumimoji="1" lang="en-US" altLang="zh-CN" sz="2500" dirty="0" smtClean="0">
                <a:solidFill>
                  <a:srgbClr val="FF0000"/>
                </a:solidFill>
              </a:rPr>
              <a:t>12</a:t>
            </a:r>
          </a:p>
          <a:p>
            <a:pPr algn="ctr"/>
            <a:endParaRPr kumimoji="1" lang="en-US" altLang="zh-CN" sz="2500" dirty="0">
              <a:solidFill>
                <a:srgbClr val="FF0000"/>
              </a:solidFill>
            </a:endParaRPr>
          </a:p>
        </p:txBody>
      </p:sp>
    </p:spTree>
    <p:extLst>
      <p:ext uri="{BB962C8B-B14F-4D97-AF65-F5344CB8AC3E}">
        <p14:creationId xmlns:p14="http://schemas.microsoft.com/office/powerpoint/2010/main" val="31638069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在真实数据中寻找</a:t>
            </a:r>
            <a:r>
              <a:rPr kumimoji="1" lang="el-GR" altLang="zh-CN" dirty="0" smtClean="0"/>
              <a:t>σ</a:t>
            </a:r>
            <a:r>
              <a:rPr kumimoji="1" lang="en-US" altLang="zh-CN" baseline="30000" dirty="0" smtClean="0"/>
              <a:t>2</a:t>
            </a:r>
            <a:r>
              <a:rPr kumimoji="1" lang="en-US" altLang="zh-CN" baseline="-25000" dirty="0" smtClean="0"/>
              <a:t>remain</a:t>
            </a:r>
            <a:r>
              <a:rPr kumimoji="1" lang="en-US" altLang="zh-CN" dirty="0" smtClean="0"/>
              <a:t>-</a:t>
            </a:r>
            <a:r>
              <a:rPr kumimoji="1" lang="el-GR" altLang="zh-CN" dirty="0" smtClean="0"/>
              <a:t>μ</a:t>
            </a:r>
            <a:r>
              <a:rPr kumimoji="1" lang="en-US" altLang="zh-CN" baseline="30000" dirty="0" smtClean="0"/>
              <a:t>2</a:t>
            </a:r>
            <a:r>
              <a:rPr kumimoji="1" lang="zh-CN" altLang="en-US" dirty="0" smtClean="0"/>
              <a:t>关系</a:t>
            </a:r>
            <a:endParaRPr kumimoji="1" lang="en-US" altLang="zh-CN" sz="2000" dirty="0" smtClean="0"/>
          </a:p>
          <a:p>
            <a:pPr marL="0" indent="0">
              <a:buNone/>
            </a:pPr>
            <a:endParaRPr kumimoji="1" lang="en-US" altLang="zh-CN" sz="2000" dirty="0" smtClean="0">
              <a:latin typeface="华文楷体"/>
              <a:ea typeface="华文楷体"/>
              <a:cs typeface="华文楷体"/>
            </a:endParaRPr>
          </a:p>
          <a:p>
            <a:pPr marL="0" indent="0">
              <a:lnSpc>
                <a:spcPct val="150000"/>
              </a:lnSpc>
              <a:buNone/>
            </a:pPr>
            <a:r>
              <a:rPr kumimoji="1" lang="en-US" altLang="zh-CN" sz="2000" dirty="0" smtClean="0">
                <a:latin typeface="华文楷体"/>
                <a:ea typeface="华文楷体"/>
                <a:cs typeface="华文楷体"/>
              </a:rPr>
              <a:t>1</a:t>
            </a:r>
            <a:r>
              <a:rPr kumimoji="1" lang="zh-CN" altLang="en-US" sz="2000" dirty="0" smtClean="0">
                <a:latin typeface="华文楷体"/>
                <a:ea typeface="华文楷体"/>
                <a:cs typeface="华文楷体"/>
              </a:rPr>
              <a:t>，将整个天球分成</a:t>
            </a:r>
            <a:r>
              <a:rPr kumimoji="1" lang="en-US" altLang="zh-CN" sz="2000" dirty="0" smtClean="0">
                <a:latin typeface="华文楷体"/>
                <a:ea typeface="华文楷体"/>
                <a:cs typeface="华文楷体"/>
              </a:rPr>
              <a:t>100</a:t>
            </a:r>
            <a:r>
              <a:rPr kumimoji="1" lang="zh-CN" altLang="en-US" sz="2000" dirty="0" smtClean="0">
                <a:latin typeface="华文楷体"/>
                <a:ea typeface="华文楷体"/>
                <a:cs typeface="华文楷体"/>
              </a:rPr>
              <a:t>*</a:t>
            </a:r>
            <a:r>
              <a:rPr kumimoji="1" lang="en-US" altLang="zh-CN" sz="2000" dirty="0" smtClean="0">
                <a:latin typeface="华文楷体"/>
                <a:ea typeface="华文楷体"/>
                <a:cs typeface="华文楷体"/>
              </a:rPr>
              <a:t>100 </a:t>
            </a:r>
            <a:r>
              <a:rPr kumimoji="1" lang="zh-CN" altLang="en-US" sz="2000" dirty="0" smtClean="0">
                <a:latin typeface="华文楷体"/>
                <a:ea typeface="华文楷体"/>
                <a:cs typeface="华文楷体"/>
              </a:rPr>
              <a:t>等面积的格点</a:t>
            </a:r>
            <a:endParaRPr kumimoji="1" lang="en-US" altLang="zh-CN" sz="2000" dirty="0" smtClean="0">
              <a:latin typeface="华文楷体"/>
              <a:ea typeface="华文楷体"/>
              <a:cs typeface="华文楷体"/>
            </a:endParaRPr>
          </a:p>
          <a:p>
            <a:pPr marL="0" indent="0">
              <a:lnSpc>
                <a:spcPct val="150000"/>
              </a:lnSpc>
              <a:buNone/>
            </a:pPr>
            <a:r>
              <a:rPr kumimoji="1" lang="zh-CN" altLang="zh-CN" sz="2000" dirty="0" smtClean="0">
                <a:latin typeface="华文楷体"/>
                <a:ea typeface="华文楷体"/>
                <a:cs typeface="华文楷体"/>
              </a:rPr>
              <a:t>2</a:t>
            </a:r>
            <a:r>
              <a:rPr kumimoji="1" lang="zh-CN" altLang="en-US" sz="2000" dirty="0" smtClean="0">
                <a:latin typeface="华文楷体"/>
                <a:ea typeface="华文楷体"/>
                <a:cs typeface="华文楷体"/>
              </a:rPr>
              <a:t>，假设引力波坐标位于某个格点中，计算脉冲星阵列的</a:t>
            </a:r>
            <a:r>
              <a:rPr kumimoji="1" lang="el-GR" altLang="zh-CN" sz="2000" dirty="0" smtClean="0"/>
              <a:t>μ</a:t>
            </a:r>
            <a:r>
              <a:rPr kumimoji="1" lang="en-US" altLang="zh-CN" sz="2000" baseline="30000" dirty="0" smtClean="0"/>
              <a:t>2</a:t>
            </a:r>
          </a:p>
          <a:p>
            <a:pPr marL="0" indent="0">
              <a:lnSpc>
                <a:spcPct val="150000"/>
              </a:lnSpc>
              <a:buNone/>
            </a:pPr>
            <a:r>
              <a:rPr kumimoji="1" lang="zh-CN" altLang="zh-CN" sz="2000" dirty="0" smtClean="0">
                <a:latin typeface="华文楷体"/>
                <a:ea typeface="华文楷体"/>
                <a:cs typeface="华文楷体"/>
              </a:rPr>
              <a:t>3</a:t>
            </a:r>
            <a:r>
              <a:rPr kumimoji="1" lang="zh-CN" altLang="en-US" sz="2000" dirty="0" smtClean="0">
                <a:latin typeface="华文楷体"/>
                <a:ea typeface="华文楷体"/>
                <a:cs typeface="华文楷体"/>
              </a:rPr>
              <a:t>，求</a:t>
            </a:r>
            <a:r>
              <a:rPr kumimoji="1" lang="el-GR" altLang="zh-CN" sz="2000" dirty="0"/>
              <a:t>σ</a:t>
            </a:r>
            <a:r>
              <a:rPr kumimoji="1" lang="en-US" altLang="zh-CN" sz="2000" baseline="30000" dirty="0"/>
              <a:t>2</a:t>
            </a:r>
            <a:r>
              <a:rPr kumimoji="1" lang="en-US" altLang="zh-CN" sz="2000" baseline="-25000" dirty="0"/>
              <a:t>remain</a:t>
            </a:r>
            <a:r>
              <a:rPr kumimoji="1" lang="en-US" altLang="zh-CN" sz="2000" dirty="0"/>
              <a:t>-</a:t>
            </a:r>
            <a:r>
              <a:rPr kumimoji="1" lang="el-GR" altLang="zh-CN" sz="2000" dirty="0" smtClean="0"/>
              <a:t>μ</a:t>
            </a:r>
            <a:r>
              <a:rPr kumimoji="1" lang="en-US" altLang="zh-CN" sz="2000" baseline="30000" dirty="0" smtClean="0"/>
              <a:t>2</a:t>
            </a:r>
            <a:r>
              <a:rPr kumimoji="1" lang="zh-CN" altLang="en-US" sz="2000" dirty="0" smtClean="0">
                <a:latin typeface="华文楷体"/>
                <a:ea typeface="华文楷体"/>
                <a:cs typeface="华文楷体"/>
              </a:rPr>
              <a:t>的相关系数</a:t>
            </a:r>
            <a:endParaRPr kumimoji="1" lang="en-US" altLang="zh-CN" sz="2000" dirty="0" smtClean="0">
              <a:latin typeface="华文楷体"/>
              <a:ea typeface="华文楷体"/>
              <a:cs typeface="华文楷体"/>
            </a:endParaRPr>
          </a:p>
          <a:p>
            <a:pPr marL="0" indent="0">
              <a:lnSpc>
                <a:spcPct val="150000"/>
              </a:lnSpc>
              <a:buNone/>
            </a:pPr>
            <a:r>
              <a:rPr kumimoji="1" lang="zh-CN" altLang="zh-CN" sz="2000" dirty="0" smtClean="0">
                <a:latin typeface="华文楷体"/>
                <a:ea typeface="华文楷体"/>
                <a:cs typeface="华文楷体"/>
              </a:rPr>
              <a:t>4</a:t>
            </a:r>
            <a:r>
              <a:rPr kumimoji="1" lang="zh-CN" altLang="en-US" sz="2000" dirty="0" smtClean="0">
                <a:latin typeface="华文楷体"/>
                <a:ea typeface="华文楷体"/>
                <a:cs typeface="华文楷体"/>
              </a:rPr>
              <a:t>，进入下一个格点，重复</a:t>
            </a:r>
            <a:r>
              <a:rPr kumimoji="1" lang="zh-CN" altLang="zh-CN" sz="2000" dirty="0" smtClean="0">
                <a:latin typeface="华文楷体"/>
                <a:ea typeface="华文楷体"/>
                <a:cs typeface="华文楷体"/>
              </a:rPr>
              <a:t>2</a:t>
            </a:r>
            <a:r>
              <a:rPr kumimoji="1" lang="en-US" altLang="zh-CN" sz="2000" dirty="0" smtClean="0">
                <a:latin typeface="华文楷体"/>
                <a:ea typeface="华文楷体"/>
                <a:cs typeface="华文楷体"/>
              </a:rPr>
              <a:t>-3</a:t>
            </a:r>
            <a:r>
              <a:rPr kumimoji="1" lang="zh-CN" altLang="en-US" sz="2000" dirty="0" smtClean="0">
                <a:latin typeface="华文楷体"/>
                <a:ea typeface="华文楷体"/>
                <a:cs typeface="华文楷体"/>
              </a:rPr>
              <a:t>步。</a:t>
            </a:r>
            <a:endParaRPr kumimoji="1" lang="en-US" altLang="zh-CN" sz="2000" dirty="0" smtClean="0">
              <a:latin typeface="华文楷体"/>
              <a:ea typeface="华文楷体"/>
              <a:cs typeface="华文楷体"/>
            </a:endParaRPr>
          </a:p>
          <a:p>
            <a:pPr marL="0" indent="0">
              <a:lnSpc>
                <a:spcPct val="150000"/>
              </a:lnSpc>
              <a:buNone/>
            </a:pPr>
            <a:r>
              <a:rPr kumimoji="1" lang="zh-CN" altLang="zh-CN" sz="2000" dirty="0" smtClean="0">
                <a:latin typeface="华文楷体"/>
                <a:ea typeface="华文楷体"/>
                <a:cs typeface="华文楷体"/>
              </a:rPr>
              <a:t>5</a:t>
            </a:r>
            <a:r>
              <a:rPr kumimoji="1" lang="zh-CN" altLang="en-US" sz="2000" dirty="0" smtClean="0">
                <a:latin typeface="华文楷体"/>
                <a:ea typeface="华文楷体"/>
                <a:cs typeface="华文楷体"/>
              </a:rPr>
              <a:t>，获得</a:t>
            </a:r>
            <a:r>
              <a:rPr kumimoji="1" lang="el-GR" altLang="zh-CN" sz="2000" dirty="0"/>
              <a:t>σ</a:t>
            </a:r>
            <a:r>
              <a:rPr kumimoji="1" lang="en-US" altLang="zh-CN" sz="2000" baseline="30000" dirty="0"/>
              <a:t>2</a:t>
            </a:r>
            <a:r>
              <a:rPr kumimoji="1" lang="en-US" altLang="zh-CN" sz="2000" baseline="-25000" dirty="0"/>
              <a:t>remain</a:t>
            </a:r>
            <a:r>
              <a:rPr kumimoji="1" lang="en-US" altLang="zh-CN" sz="2000" dirty="0"/>
              <a:t>-</a:t>
            </a:r>
            <a:r>
              <a:rPr kumimoji="1" lang="el-GR" altLang="zh-CN" sz="2000" dirty="0"/>
              <a:t>μ</a:t>
            </a:r>
            <a:r>
              <a:rPr kumimoji="1" lang="en-US" altLang="zh-CN" sz="2000" baseline="30000" dirty="0"/>
              <a:t>2</a:t>
            </a:r>
            <a:r>
              <a:rPr kumimoji="1" lang="zh-CN" altLang="en-US" sz="2000" dirty="0">
                <a:latin typeface="华文楷体"/>
                <a:ea typeface="华文楷体"/>
                <a:cs typeface="华文楷体"/>
              </a:rPr>
              <a:t>的相关</a:t>
            </a:r>
            <a:r>
              <a:rPr kumimoji="1" lang="zh-CN" altLang="en-US" sz="2000" dirty="0" smtClean="0">
                <a:latin typeface="华文楷体"/>
                <a:ea typeface="华文楷体"/>
                <a:cs typeface="华文楷体"/>
              </a:rPr>
              <a:t>系数的天图</a:t>
            </a:r>
            <a:endParaRPr kumimoji="1" lang="en-US" altLang="zh-CN" sz="2000" dirty="0">
              <a:latin typeface="华文楷体"/>
              <a:ea typeface="华文楷体"/>
              <a:cs typeface="华文楷体"/>
            </a:endParaRPr>
          </a:p>
          <a:p>
            <a:pPr marL="0" indent="0">
              <a:buNone/>
            </a:pPr>
            <a:endParaRPr kumimoji="1" lang="zh-CN" altLang="en-US" sz="2000"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spTree>
    <p:extLst>
      <p:ext uri="{BB962C8B-B14F-4D97-AF65-F5344CB8AC3E}">
        <p14:creationId xmlns:p14="http://schemas.microsoft.com/office/powerpoint/2010/main" val="862558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背景介绍</a:t>
            </a:r>
          </a:p>
        </p:txBody>
      </p:sp>
      <p:sp>
        <p:nvSpPr>
          <p:cNvPr id="3" name="内容占位符 2"/>
          <p:cNvSpPr>
            <a:spLocks noGrp="1"/>
          </p:cNvSpPr>
          <p:nvPr>
            <p:ph idx="1"/>
          </p:nvPr>
        </p:nvSpPr>
        <p:spPr/>
        <p:txBody>
          <a:bodyPr/>
          <a:lstStyle/>
          <a:p>
            <a:r>
              <a:rPr kumimoji="1" lang="zh-CN" altLang="en-US" dirty="0"/>
              <a:t>脉冲星计时之原理</a:t>
            </a:r>
          </a:p>
          <a:p>
            <a:endParaRPr kumimoji="1" lang="zh-CN" altLang="en-US" dirty="0"/>
          </a:p>
        </p:txBody>
      </p:sp>
      <p:pic>
        <p:nvPicPr>
          <p:cNvPr id="4" name="图片 3" descr="屏幕快照 2016-05-09 上午11.15.37.png"/>
          <p:cNvPicPr>
            <a:picLocks noChangeAspect="1"/>
          </p:cNvPicPr>
          <p:nvPr/>
        </p:nvPicPr>
        <p:blipFill rotWithShape="1">
          <a:blip r:embed="rId3">
            <a:extLst>
              <a:ext uri="{28A0092B-C50C-407E-A947-70E740481C1C}">
                <a14:useLocalDpi xmlns:a14="http://schemas.microsoft.com/office/drawing/2010/main" val="0"/>
              </a:ext>
            </a:extLst>
          </a:blip>
          <a:srcRect t="6605" r="8608" b="2315"/>
          <a:stretch/>
        </p:blipFill>
        <p:spPr>
          <a:xfrm>
            <a:off x="891004" y="2262688"/>
            <a:ext cx="2611522" cy="3863475"/>
          </a:xfrm>
          <a:prstGeom prst="rect">
            <a:avLst/>
          </a:prstGeom>
        </p:spPr>
      </p:pic>
      <p:pic>
        <p:nvPicPr>
          <p:cNvPr id="5" name="图片 4" descr="屏幕快照 2016-05-09 上午11.15.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983" y="3007895"/>
            <a:ext cx="3433838" cy="2610852"/>
          </a:xfrm>
          <a:prstGeom prst="rect">
            <a:avLst/>
          </a:prstGeom>
        </p:spPr>
      </p:pic>
      <p:sp>
        <p:nvSpPr>
          <p:cNvPr id="6" name="右箭头 5"/>
          <p:cNvSpPr/>
          <p:nvPr/>
        </p:nvSpPr>
        <p:spPr>
          <a:xfrm>
            <a:off x="4093678" y="3759467"/>
            <a:ext cx="822960" cy="822960"/>
          </a:xfrm>
          <a:prstGeom prst="righ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8" name="文本框 7"/>
          <p:cNvSpPr txBox="1"/>
          <p:nvPr/>
        </p:nvSpPr>
        <p:spPr>
          <a:xfrm>
            <a:off x="7138442" y="5756831"/>
            <a:ext cx="1548358" cy="369332"/>
          </a:xfrm>
          <a:prstGeom prst="rect">
            <a:avLst/>
          </a:prstGeom>
          <a:noFill/>
        </p:spPr>
        <p:txBody>
          <a:bodyPr wrap="none" rtlCol="0">
            <a:spAutoFit/>
          </a:bodyPr>
          <a:lstStyle/>
          <a:p>
            <a:r>
              <a:rPr kumimoji="1" lang="en-US" altLang="zh-CN" dirty="0" smtClean="0"/>
              <a:t>M. Kerr (2015)</a:t>
            </a:r>
            <a:endParaRPr kumimoji="1" lang="zh-CN" altLang="en-US" dirty="0"/>
          </a:p>
        </p:txBody>
      </p:sp>
    </p:spTree>
    <p:extLst>
      <p:ext uri="{BB962C8B-B14F-4D97-AF65-F5344CB8AC3E}">
        <p14:creationId xmlns:p14="http://schemas.microsoft.com/office/powerpoint/2010/main" val="14735387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smtClean="0">
                <a:solidFill>
                  <a:srgbClr val="FF0000"/>
                </a:solidFill>
              </a:rPr>
              <a:t/>
            </a:r>
            <a:br>
              <a:rPr kumimoji="1" lang="en-US" altLang="zh-CN" sz="2200" dirty="0" smtClean="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内容占位符 3" descr="figure7.pdf"/>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14424316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el-GR" altLang="zh-CN" dirty="0" smtClean="0"/>
              <a:t>σ</a:t>
            </a:r>
            <a:r>
              <a:rPr kumimoji="1" lang="en-US" altLang="zh-CN" baseline="30000" dirty="0" smtClean="0"/>
              <a:t>2</a:t>
            </a:r>
            <a:r>
              <a:rPr kumimoji="1" lang="en-US" altLang="zh-CN" baseline="-25000" dirty="0" smtClean="0"/>
              <a:t>remain</a:t>
            </a:r>
            <a:r>
              <a:rPr kumimoji="1" lang="en-US" altLang="zh-CN" dirty="0"/>
              <a:t>-</a:t>
            </a:r>
            <a:r>
              <a:rPr kumimoji="1" lang="el-GR" altLang="zh-CN" dirty="0" smtClean="0"/>
              <a:t>μ</a:t>
            </a:r>
            <a:r>
              <a:rPr kumimoji="1" lang="en-US" altLang="zh-CN" baseline="30000" dirty="0" smtClean="0"/>
              <a:t>2</a:t>
            </a:r>
            <a:r>
              <a:rPr kumimoji="1" lang="zh-CN" altLang="en-US" dirty="0" smtClean="0"/>
              <a:t>的相关能否说明有引力波？（显著性检验）</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内容占位符 3" descr="figure8.eps"/>
          <p:cNvPicPr>
            <a:picLocks noChangeAspect="1"/>
          </p:cNvPicPr>
          <p:nvPr/>
        </p:nvPicPr>
        <p:blipFill rotWithShape="1">
          <a:blip r:embed="rId3">
            <a:extLst>
              <a:ext uri="{28A0092B-C50C-407E-A947-70E740481C1C}">
                <a14:useLocalDpi xmlns:a14="http://schemas.microsoft.com/office/drawing/2010/main" val="0"/>
              </a:ext>
            </a:extLst>
          </a:blip>
          <a:srcRect l="2349" t="7473" r="6380" b="4801"/>
          <a:stretch/>
        </p:blipFill>
        <p:spPr>
          <a:xfrm>
            <a:off x="3048000" y="2446421"/>
            <a:ext cx="5507789" cy="3970420"/>
          </a:xfrm>
          <a:prstGeom prst="rect">
            <a:avLst/>
          </a:prstGeom>
        </p:spPr>
      </p:pic>
      <p:sp>
        <p:nvSpPr>
          <p:cNvPr id="7" name="文本框 6"/>
          <p:cNvSpPr txBox="1"/>
          <p:nvPr/>
        </p:nvSpPr>
        <p:spPr>
          <a:xfrm>
            <a:off x="457200" y="3221789"/>
            <a:ext cx="2236510" cy="2144177"/>
          </a:xfrm>
          <a:prstGeom prst="rect">
            <a:avLst/>
          </a:prstGeom>
          <a:noFill/>
        </p:spPr>
        <p:txBody>
          <a:bodyPr wrap="none" rtlCol="0">
            <a:spAutoFit/>
          </a:bodyPr>
          <a:lstStyle/>
          <a:p>
            <a:r>
              <a:rPr kumimoji="1" lang="zh-CN" altLang="en-US" sz="2000" dirty="0" smtClean="0">
                <a:solidFill>
                  <a:srgbClr val="FF0000"/>
                </a:solidFill>
                <a:latin typeface="华文楷体"/>
                <a:ea typeface="华文楷体"/>
                <a:cs typeface="华文楷体"/>
              </a:rPr>
              <a:t>随机互换脉冲星的</a:t>
            </a:r>
            <a:endParaRPr kumimoji="1" lang="en-US" altLang="zh-CN" sz="2000" dirty="0" smtClean="0">
              <a:solidFill>
                <a:srgbClr val="FF0000"/>
              </a:solidFill>
              <a:latin typeface="华文楷体"/>
              <a:ea typeface="华文楷体"/>
              <a:cs typeface="华文楷体"/>
            </a:endParaRPr>
          </a:p>
          <a:p>
            <a:r>
              <a:rPr kumimoji="1" lang="el-GR" altLang="zh-CN" sz="2000" dirty="0" smtClean="0">
                <a:solidFill>
                  <a:srgbClr val="FF0000"/>
                </a:solidFill>
                <a:latin typeface="华文楷体"/>
                <a:ea typeface="华文楷体"/>
                <a:cs typeface="华文楷体"/>
              </a:rPr>
              <a:t>σ</a:t>
            </a:r>
            <a:r>
              <a:rPr kumimoji="1" lang="en-US" altLang="zh-CN" sz="2000" baseline="30000" dirty="0" smtClean="0">
                <a:solidFill>
                  <a:srgbClr val="FF0000"/>
                </a:solidFill>
                <a:latin typeface="华文楷体"/>
                <a:ea typeface="华文楷体"/>
                <a:cs typeface="华文楷体"/>
              </a:rPr>
              <a:t>2</a:t>
            </a:r>
            <a:r>
              <a:rPr kumimoji="1" lang="en-US" altLang="zh-CN" sz="2000" baseline="-25000" dirty="0" smtClean="0">
                <a:solidFill>
                  <a:srgbClr val="FF0000"/>
                </a:solidFill>
                <a:latin typeface="华文楷体"/>
                <a:ea typeface="华文楷体"/>
                <a:cs typeface="华文楷体"/>
              </a:rPr>
              <a:t>remain </a:t>
            </a:r>
            <a:r>
              <a:rPr kumimoji="1" lang="zh-CN" altLang="zh-CN" sz="2000" dirty="0" smtClean="0">
                <a:solidFill>
                  <a:srgbClr val="FF0000"/>
                </a:solidFill>
                <a:latin typeface="华文楷体"/>
                <a:ea typeface="华文楷体"/>
                <a:cs typeface="华文楷体"/>
              </a:rPr>
              <a:t>1</a:t>
            </a:r>
            <a:r>
              <a:rPr kumimoji="1" lang="en-US" altLang="zh-CN" sz="2000" dirty="0" smtClean="0">
                <a:solidFill>
                  <a:srgbClr val="FF0000"/>
                </a:solidFill>
                <a:latin typeface="华文楷体"/>
                <a:ea typeface="华文楷体"/>
                <a:cs typeface="华文楷体"/>
              </a:rPr>
              <a:t>000 </a:t>
            </a:r>
            <a:r>
              <a:rPr kumimoji="1" lang="zh-CN" altLang="en-US" sz="2000" dirty="0" smtClean="0">
                <a:solidFill>
                  <a:srgbClr val="FF0000"/>
                </a:solidFill>
                <a:latin typeface="华文楷体"/>
                <a:ea typeface="华文楷体"/>
                <a:cs typeface="华文楷体"/>
              </a:rPr>
              <a:t>次</a:t>
            </a:r>
            <a:endParaRPr kumimoji="1" lang="en-US" altLang="zh-CN" sz="2000" dirty="0" smtClean="0">
              <a:solidFill>
                <a:srgbClr val="FF0000"/>
              </a:solidFill>
              <a:latin typeface="华文楷体"/>
              <a:ea typeface="华文楷体"/>
              <a:cs typeface="华文楷体"/>
            </a:endParaRPr>
          </a:p>
          <a:p>
            <a:endParaRPr kumimoji="1" lang="en-US" altLang="zh-CN" sz="2000" baseline="-25000" dirty="0">
              <a:solidFill>
                <a:srgbClr val="FF0000"/>
              </a:solidFill>
              <a:latin typeface="华文楷体"/>
              <a:ea typeface="华文楷体"/>
              <a:cs typeface="华文楷体"/>
            </a:endParaRPr>
          </a:p>
          <a:p>
            <a:r>
              <a:rPr kumimoji="1" lang="zh-CN" altLang="en-US" sz="2000" dirty="0" smtClean="0">
                <a:solidFill>
                  <a:srgbClr val="FF0000"/>
                </a:solidFill>
                <a:latin typeface="华文楷体"/>
                <a:ea typeface="华文楷体"/>
                <a:cs typeface="华文楷体"/>
              </a:rPr>
              <a:t>重算相关系数天图</a:t>
            </a:r>
            <a:endParaRPr kumimoji="1" lang="en-US" altLang="zh-CN" sz="2000" dirty="0" smtClean="0">
              <a:solidFill>
                <a:srgbClr val="FF0000"/>
              </a:solidFill>
              <a:latin typeface="华文楷体"/>
              <a:ea typeface="华文楷体"/>
              <a:cs typeface="华文楷体"/>
            </a:endParaRPr>
          </a:p>
          <a:p>
            <a:endParaRPr kumimoji="1" lang="en-US" altLang="zh-CN" sz="2000" dirty="0">
              <a:solidFill>
                <a:srgbClr val="FF0000"/>
              </a:solidFill>
              <a:latin typeface="华文楷体"/>
              <a:ea typeface="华文楷体"/>
              <a:cs typeface="华文楷体"/>
            </a:endParaRPr>
          </a:p>
          <a:p>
            <a:r>
              <a:rPr kumimoji="1" lang="zh-CN" altLang="en-US" sz="2000" dirty="0" smtClean="0">
                <a:solidFill>
                  <a:srgbClr val="FF0000"/>
                </a:solidFill>
                <a:latin typeface="华文楷体"/>
                <a:ea typeface="华文楷体"/>
                <a:cs typeface="华文楷体"/>
              </a:rPr>
              <a:t>找到天图最大值，</a:t>
            </a:r>
            <a:endParaRPr kumimoji="1" lang="en-US" altLang="zh-CN" sz="2000" dirty="0" smtClean="0">
              <a:solidFill>
                <a:srgbClr val="FF0000"/>
              </a:solidFill>
              <a:latin typeface="华文楷体"/>
              <a:ea typeface="华文楷体"/>
              <a:cs typeface="华文楷体"/>
            </a:endParaRPr>
          </a:p>
          <a:p>
            <a:r>
              <a:rPr kumimoji="1" lang="zh-CN" altLang="en-US" sz="2000" dirty="0" smtClean="0">
                <a:solidFill>
                  <a:srgbClr val="FF0000"/>
                </a:solidFill>
                <a:latin typeface="华文楷体"/>
                <a:ea typeface="华文楷体"/>
                <a:cs typeface="华文楷体"/>
              </a:rPr>
              <a:t>计算最大值分布</a:t>
            </a:r>
            <a:endParaRPr kumimoji="1" lang="zh-CN" altLang="en-US" sz="2000" dirty="0">
              <a:solidFill>
                <a:srgbClr val="FF0000"/>
              </a:solidFill>
              <a:latin typeface="华文楷体"/>
              <a:ea typeface="华文楷体"/>
              <a:cs typeface="华文楷体"/>
            </a:endParaRPr>
          </a:p>
        </p:txBody>
      </p:sp>
    </p:spTree>
    <p:extLst>
      <p:ext uri="{BB962C8B-B14F-4D97-AF65-F5344CB8AC3E}">
        <p14:creationId xmlns:p14="http://schemas.microsoft.com/office/powerpoint/2010/main" val="27729438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计算对引力波单源的灵敏度</a:t>
            </a:r>
            <a:endParaRPr kumimoji="1" lang="en-US" altLang="zh-CN" dirty="0" smtClean="0"/>
          </a:p>
          <a:p>
            <a:pPr marL="0" indent="0">
              <a:lnSpc>
                <a:spcPct val="150000"/>
              </a:lnSpc>
              <a:buNone/>
            </a:pPr>
            <a:r>
              <a:rPr kumimoji="1" lang="en-US" altLang="zh-CN" sz="2000" dirty="0">
                <a:latin typeface="华文楷体"/>
                <a:ea typeface="华文楷体"/>
                <a:cs typeface="华文楷体"/>
              </a:rPr>
              <a:t>1</a:t>
            </a:r>
            <a:r>
              <a:rPr kumimoji="1" lang="zh-CN" altLang="en-US" sz="2000" dirty="0">
                <a:latin typeface="华文楷体"/>
                <a:ea typeface="华文楷体"/>
                <a:cs typeface="华文楷体"/>
              </a:rPr>
              <a:t>，将整个天球分成</a:t>
            </a:r>
            <a:r>
              <a:rPr kumimoji="1" lang="en-US" altLang="zh-CN" sz="2000" dirty="0">
                <a:latin typeface="华文楷体"/>
                <a:ea typeface="华文楷体"/>
                <a:cs typeface="华文楷体"/>
              </a:rPr>
              <a:t>100</a:t>
            </a:r>
            <a:r>
              <a:rPr kumimoji="1" lang="zh-CN" altLang="en-US" sz="2000" dirty="0">
                <a:latin typeface="华文楷体"/>
                <a:ea typeface="华文楷体"/>
                <a:cs typeface="华文楷体"/>
              </a:rPr>
              <a:t>*</a:t>
            </a:r>
            <a:r>
              <a:rPr kumimoji="1" lang="en-US" altLang="zh-CN" sz="2000" dirty="0">
                <a:latin typeface="华文楷体"/>
                <a:ea typeface="华文楷体"/>
                <a:cs typeface="华文楷体"/>
              </a:rPr>
              <a:t>100 </a:t>
            </a:r>
            <a:r>
              <a:rPr kumimoji="1" lang="zh-CN" altLang="en-US" sz="2000" dirty="0">
                <a:latin typeface="华文楷体"/>
                <a:ea typeface="华文楷体"/>
                <a:cs typeface="华文楷体"/>
              </a:rPr>
              <a:t>等面积的格点</a:t>
            </a:r>
            <a:endParaRPr kumimoji="1" lang="en-US" altLang="zh-CN" sz="2000" dirty="0">
              <a:latin typeface="华文楷体"/>
              <a:ea typeface="华文楷体"/>
              <a:cs typeface="华文楷体"/>
            </a:endParaRPr>
          </a:p>
          <a:p>
            <a:pPr marL="0" indent="0">
              <a:lnSpc>
                <a:spcPct val="150000"/>
              </a:lnSpc>
              <a:buNone/>
            </a:pPr>
            <a:r>
              <a:rPr kumimoji="1" lang="zh-CN" altLang="zh-CN" sz="2000" dirty="0">
                <a:latin typeface="华文楷体"/>
                <a:ea typeface="华文楷体"/>
                <a:cs typeface="华文楷体"/>
              </a:rPr>
              <a:t>2</a:t>
            </a:r>
            <a:r>
              <a:rPr kumimoji="1" lang="zh-CN" altLang="en-US" sz="2000" dirty="0">
                <a:latin typeface="华文楷体"/>
                <a:ea typeface="华文楷体"/>
                <a:cs typeface="华文楷体"/>
              </a:rPr>
              <a:t>，假设引力波坐标位于某个格点中</a:t>
            </a:r>
            <a:r>
              <a:rPr kumimoji="1" lang="zh-CN" altLang="en-US" sz="2000" dirty="0" smtClean="0">
                <a:latin typeface="华文楷体"/>
                <a:ea typeface="华文楷体"/>
                <a:cs typeface="华文楷体"/>
              </a:rPr>
              <a:t>，在</a:t>
            </a:r>
            <a:r>
              <a:rPr kumimoji="1" lang="en-US" altLang="zh-CN" sz="2000" dirty="0" smtClean="0">
                <a:latin typeface="华文楷体"/>
                <a:ea typeface="华文楷体"/>
                <a:cs typeface="华文楷体"/>
              </a:rPr>
              <a:t>TOA</a:t>
            </a:r>
            <a:r>
              <a:rPr kumimoji="1" lang="zh-CN" altLang="en-US" sz="2000" dirty="0" smtClean="0">
                <a:latin typeface="华文楷体"/>
                <a:ea typeface="华文楷体"/>
                <a:cs typeface="华文楷体"/>
              </a:rPr>
              <a:t>中输入引力波；引力波的强度为</a:t>
            </a:r>
            <a:r>
              <a:rPr kumimoji="1" lang="en-US" altLang="zh-CN" sz="2000" dirty="0" smtClean="0">
                <a:latin typeface="华文楷体"/>
                <a:ea typeface="华文楷体"/>
                <a:cs typeface="华文楷体"/>
              </a:rPr>
              <a:t>h</a:t>
            </a:r>
            <a:r>
              <a:rPr kumimoji="1" lang="zh-CN" altLang="en-US" sz="2000" dirty="0" smtClean="0">
                <a:latin typeface="华文楷体"/>
                <a:ea typeface="华文楷体"/>
                <a:cs typeface="华文楷体"/>
              </a:rPr>
              <a:t>，极化方向随机。</a:t>
            </a:r>
            <a:endParaRPr kumimoji="1" lang="en-US" altLang="zh-CN" sz="2000" dirty="0" smtClean="0">
              <a:latin typeface="华文楷体"/>
              <a:ea typeface="华文楷体"/>
              <a:cs typeface="华文楷体"/>
            </a:endParaRPr>
          </a:p>
          <a:p>
            <a:pPr marL="0" indent="0">
              <a:lnSpc>
                <a:spcPct val="150000"/>
              </a:lnSpc>
              <a:buNone/>
            </a:pPr>
            <a:r>
              <a:rPr kumimoji="1" lang="zh-CN" altLang="zh-CN" sz="2000" dirty="0" smtClean="0">
                <a:latin typeface="华文楷体"/>
                <a:ea typeface="华文楷体"/>
                <a:cs typeface="华文楷体"/>
              </a:rPr>
              <a:t>3</a:t>
            </a:r>
            <a:r>
              <a:rPr kumimoji="1" lang="zh-CN" altLang="en-US" sz="2000" dirty="0" smtClean="0">
                <a:latin typeface="华文楷体"/>
                <a:ea typeface="华文楷体"/>
                <a:cs typeface="华文楷体"/>
              </a:rPr>
              <a:t>，用上面展示过的</a:t>
            </a:r>
            <a:r>
              <a:rPr kumimoji="1" lang="en-US" altLang="zh-CN" sz="2000" dirty="0" smtClean="0">
                <a:latin typeface="华文楷体"/>
                <a:ea typeface="华文楷体"/>
                <a:cs typeface="华文楷体"/>
              </a:rPr>
              <a:t>SNFGW</a:t>
            </a:r>
            <a:r>
              <a:rPr kumimoji="1" lang="zh-CN" altLang="en-US" sz="2000" dirty="0" smtClean="0">
                <a:latin typeface="华文楷体"/>
                <a:ea typeface="华文楷体"/>
                <a:cs typeface="华文楷体"/>
              </a:rPr>
              <a:t>搜索方法找引力波源。并计算显著性</a:t>
            </a:r>
            <a:endParaRPr kumimoji="1" lang="en-US" altLang="zh-CN" sz="2000" dirty="0" smtClean="0">
              <a:latin typeface="华文楷体"/>
              <a:ea typeface="华文楷体"/>
              <a:cs typeface="华文楷体"/>
            </a:endParaRPr>
          </a:p>
          <a:p>
            <a:pPr marL="0" indent="0">
              <a:lnSpc>
                <a:spcPct val="150000"/>
              </a:lnSpc>
              <a:buNone/>
            </a:pPr>
            <a:r>
              <a:rPr kumimoji="1" lang="zh-CN" altLang="zh-CN" sz="2000" dirty="0" smtClean="0">
                <a:latin typeface="华文楷体"/>
                <a:ea typeface="华文楷体"/>
                <a:cs typeface="华文楷体"/>
              </a:rPr>
              <a:t>4</a:t>
            </a:r>
            <a:r>
              <a:rPr kumimoji="1" lang="zh-CN" altLang="en-US" sz="2000" dirty="0" smtClean="0">
                <a:latin typeface="华文楷体"/>
                <a:ea typeface="华文楷体"/>
                <a:cs typeface="华文楷体"/>
              </a:rPr>
              <a:t>，如果显著性</a:t>
            </a:r>
            <a:r>
              <a:rPr kumimoji="1" lang="el-GR" altLang="zh-CN" sz="2000" dirty="0" smtClean="0">
                <a:latin typeface="华文楷体"/>
                <a:ea typeface="华文楷体"/>
                <a:cs typeface="华文楷体"/>
              </a:rPr>
              <a:t>&lt;99%, </a:t>
            </a:r>
            <a:r>
              <a:rPr kumimoji="1" lang="zh-CN" altLang="en-US" sz="2000" dirty="0" smtClean="0">
                <a:latin typeface="华文楷体"/>
                <a:ea typeface="华文楷体"/>
                <a:cs typeface="华文楷体"/>
              </a:rPr>
              <a:t>增加</a:t>
            </a:r>
            <a:r>
              <a:rPr kumimoji="1" lang="en-US" altLang="zh-CN" sz="2000" dirty="0" smtClean="0">
                <a:latin typeface="华文楷体"/>
                <a:ea typeface="华文楷体"/>
                <a:cs typeface="华文楷体"/>
              </a:rPr>
              <a:t> h </a:t>
            </a:r>
            <a:r>
              <a:rPr kumimoji="1" lang="zh-CN" altLang="en-US" sz="2000" dirty="0" smtClean="0">
                <a:latin typeface="华文楷体"/>
                <a:ea typeface="华文楷体"/>
                <a:cs typeface="华文楷体"/>
              </a:rPr>
              <a:t>回到第</a:t>
            </a:r>
            <a:r>
              <a:rPr kumimoji="1" lang="en-US" altLang="zh-CN" sz="2000" dirty="0" smtClean="0">
                <a:latin typeface="华文楷体"/>
                <a:ea typeface="华文楷体"/>
                <a:cs typeface="华文楷体"/>
              </a:rPr>
              <a:t>2</a:t>
            </a:r>
            <a:r>
              <a:rPr kumimoji="1" lang="zh-CN" altLang="en-US" sz="2000" dirty="0" smtClean="0">
                <a:latin typeface="华文楷体"/>
                <a:ea typeface="华文楷体"/>
                <a:cs typeface="华文楷体"/>
              </a:rPr>
              <a:t>步。</a:t>
            </a:r>
            <a:endParaRPr kumimoji="1" lang="en-US" altLang="zh-CN" sz="2000" dirty="0" smtClean="0">
              <a:latin typeface="华文楷体"/>
              <a:ea typeface="华文楷体"/>
              <a:cs typeface="华文楷体"/>
            </a:endParaRPr>
          </a:p>
          <a:p>
            <a:pPr marL="0" indent="0">
              <a:lnSpc>
                <a:spcPct val="150000"/>
              </a:lnSpc>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spTree>
    <p:extLst>
      <p:ext uri="{BB962C8B-B14F-4D97-AF65-F5344CB8AC3E}">
        <p14:creationId xmlns:p14="http://schemas.microsoft.com/office/powerpoint/2010/main" val="33951399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内容占位符 3" descr="figure9.eps"/>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
        <p:nvSpPr>
          <p:cNvPr id="7" name="文本框 6"/>
          <p:cNvSpPr txBox="1"/>
          <p:nvPr/>
        </p:nvSpPr>
        <p:spPr>
          <a:xfrm>
            <a:off x="815474" y="1965158"/>
            <a:ext cx="184666"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12875302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kumimoji="1" lang="zh-CN" altLang="en-US" dirty="0" smtClean="0"/>
              <a:t>结果</a:t>
            </a:r>
            <a:endParaRPr kumimoji="1" lang="en-US" altLang="zh-CN" dirty="0" smtClean="0"/>
          </a:p>
          <a:p>
            <a:pPr marL="0" indent="0">
              <a:buNone/>
            </a:pPr>
            <a:r>
              <a:rPr kumimoji="1" lang="zh-CN" altLang="en-US" sz="2000" dirty="0" smtClean="0">
                <a:latin typeface="华文楷体"/>
                <a:ea typeface="华文楷体"/>
                <a:cs typeface="华文楷体"/>
              </a:rPr>
              <a:t>原则上频率上限可以</a:t>
            </a:r>
            <a:endParaRPr kumimoji="1" lang="en-US" altLang="zh-CN" sz="2000" dirty="0" smtClean="0">
              <a:latin typeface="华文楷体"/>
              <a:ea typeface="华文楷体"/>
              <a:cs typeface="华文楷体"/>
            </a:endParaRPr>
          </a:p>
          <a:p>
            <a:pPr marL="0" indent="0">
              <a:buNone/>
            </a:pPr>
            <a:r>
              <a:rPr kumimoji="1" lang="zh-CN" altLang="en-US" sz="2000" dirty="0" smtClean="0">
                <a:latin typeface="华文楷体"/>
                <a:ea typeface="华文楷体"/>
                <a:cs typeface="华文楷体"/>
              </a:rPr>
              <a:t>没有限制。</a:t>
            </a:r>
            <a:endParaRPr kumimoji="1" lang="en-US" altLang="zh-CN" sz="2000" dirty="0" smtClean="0">
              <a:latin typeface="华文楷体"/>
              <a:ea typeface="华文楷体"/>
              <a:cs typeface="华文楷体"/>
            </a:endParaRPr>
          </a:p>
          <a:p>
            <a:pPr marL="0" indent="0">
              <a:buNone/>
            </a:pPr>
            <a:endParaRPr kumimoji="1" lang="en-US" altLang="zh-CN" sz="2000" dirty="0">
              <a:solidFill>
                <a:srgbClr val="FF0000"/>
              </a:solidFill>
              <a:latin typeface="华文楷体"/>
              <a:ea typeface="华文楷体"/>
              <a:cs typeface="华文楷体"/>
            </a:endParaRPr>
          </a:p>
          <a:p>
            <a:pPr marL="0" indent="0">
              <a:buNone/>
            </a:pPr>
            <a:r>
              <a:rPr kumimoji="1" lang="zh-CN" altLang="en-US" sz="2000" dirty="0" smtClean="0">
                <a:solidFill>
                  <a:srgbClr val="FF0000"/>
                </a:solidFill>
                <a:latin typeface="华文楷体"/>
                <a:ea typeface="华文楷体"/>
                <a:cs typeface="华文楷体"/>
              </a:rPr>
              <a:t>引力波源会演化，</a:t>
            </a:r>
            <a:endParaRPr kumimoji="1" lang="en-US" altLang="zh-CN" sz="2000" dirty="0" smtClean="0">
              <a:solidFill>
                <a:srgbClr val="FF0000"/>
              </a:solidFill>
              <a:latin typeface="华文楷体"/>
              <a:ea typeface="华文楷体"/>
              <a:cs typeface="华文楷体"/>
            </a:endParaRPr>
          </a:p>
          <a:p>
            <a:pPr marL="0" indent="0">
              <a:buNone/>
            </a:pPr>
            <a:r>
              <a:rPr kumimoji="1" lang="zh-CN" altLang="en-US" sz="2000" dirty="0" smtClean="0">
                <a:solidFill>
                  <a:srgbClr val="FF0000"/>
                </a:solidFill>
                <a:latin typeface="华文楷体"/>
                <a:ea typeface="华文楷体"/>
                <a:cs typeface="华文楷体"/>
              </a:rPr>
              <a:t>频率越高，演化速度</a:t>
            </a:r>
            <a:endParaRPr kumimoji="1" lang="en-US" altLang="zh-CN" sz="2000" dirty="0" smtClean="0">
              <a:solidFill>
                <a:srgbClr val="FF0000"/>
              </a:solidFill>
              <a:latin typeface="华文楷体"/>
              <a:ea typeface="华文楷体"/>
              <a:cs typeface="华文楷体"/>
            </a:endParaRPr>
          </a:p>
          <a:p>
            <a:pPr marL="0" indent="0">
              <a:buNone/>
            </a:pPr>
            <a:r>
              <a:rPr kumimoji="1" lang="zh-CN" altLang="en-US" sz="2000" dirty="0" smtClean="0">
                <a:solidFill>
                  <a:srgbClr val="FF0000"/>
                </a:solidFill>
                <a:latin typeface="华文楷体"/>
                <a:ea typeface="华文楷体"/>
                <a:cs typeface="华文楷体"/>
              </a:rPr>
              <a:t>越快。如果要求不演化</a:t>
            </a:r>
            <a:endParaRPr kumimoji="1" lang="en-US" altLang="zh-CN" sz="2000" dirty="0" smtClean="0">
              <a:solidFill>
                <a:srgbClr val="FF0000"/>
              </a:solidFill>
              <a:latin typeface="华文楷体"/>
              <a:ea typeface="华文楷体"/>
              <a:cs typeface="华文楷体"/>
            </a:endParaRPr>
          </a:p>
          <a:p>
            <a:pPr marL="0" indent="0">
              <a:buNone/>
            </a:pPr>
            <a:endParaRPr kumimoji="1" lang="en-US" altLang="zh-CN" sz="2000" dirty="0" smtClean="0">
              <a:solidFill>
                <a:srgbClr val="FF0000"/>
              </a:solidFill>
              <a:latin typeface="华文楷体"/>
              <a:ea typeface="华文楷体"/>
              <a:cs typeface="华文楷体"/>
            </a:endParaRPr>
          </a:p>
          <a:p>
            <a:pPr marL="0" indent="0">
              <a:buNone/>
            </a:pPr>
            <a:r>
              <a:rPr kumimoji="1" lang="el-GR" altLang="zh-CN" sz="2000" dirty="0" smtClean="0">
                <a:solidFill>
                  <a:srgbClr val="FF0000"/>
                </a:solidFill>
                <a:latin typeface="华文楷体"/>
                <a:ea typeface="华文楷体"/>
                <a:cs typeface="华文楷体"/>
              </a:rPr>
              <a:t>Μ</a:t>
            </a:r>
            <a:r>
              <a:rPr kumimoji="1" lang="en-US" altLang="zh-CN" sz="2000" baseline="-25000" dirty="0" smtClean="0">
                <a:solidFill>
                  <a:srgbClr val="FF0000"/>
                </a:solidFill>
                <a:latin typeface="华文楷体"/>
                <a:ea typeface="华文楷体"/>
                <a:cs typeface="华文楷体"/>
              </a:rPr>
              <a:t>chirp</a:t>
            </a:r>
            <a:r>
              <a:rPr kumimoji="1" lang="en-US" altLang="zh-CN" sz="2000" dirty="0" smtClean="0">
                <a:solidFill>
                  <a:srgbClr val="FF0000"/>
                </a:solidFill>
                <a:latin typeface="华文楷体"/>
                <a:ea typeface="华文楷体"/>
                <a:cs typeface="华文楷体"/>
              </a:rPr>
              <a:t>=1e8 </a:t>
            </a:r>
            <a:r>
              <a:rPr kumimoji="1" lang="en-US" altLang="zh-CN" sz="2000" dirty="0" err="1" smtClean="0">
                <a:solidFill>
                  <a:srgbClr val="FF0000"/>
                </a:solidFill>
                <a:latin typeface="华文楷体"/>
                <a:ea typeface="华文楷体"/>
                <a:cs typeface="华文楷体"/>
              </a:rPr>
              <a:t>M</a:t>
            </a:r>
            <a:r>
              <a:rPr kumimoji="1" lang="en-US" altLang="zh-CN" sz="2000" baseline="-25000" dirty="0" err="1" smtClean="0">
                <a:solidFill>
                  <a:srgbClr val="FF0000"/>
                </a:solidFill>
                <a:latin typeface="华文楷体"/>
                <a:ea typeface="华文楷体"/>
                <a:cs typeface="华文楷体"/>
              </a:rPr>
              <a:t>solar</a:t>
            </a:r>
            <a:r>
              <a:rPr kumimoji="1" lang="zh-CN" altLang="en-US" sz="2000" dirty="0" smtClean="0">
                <a:solidFill>
                  <a:srgbClr val="FF0000"/>
                </a:solidFill>
                <a:latin typeface="华文楷体"/>
                <a:ea typeface="华文楷体"/>
                <a:cs typeface="华文楷体"/>
              </a:rPr>
              <a:t>时，</a:t>
            </a:r>
            <a:endParaRPr kumimoji="1" lang="en-US" altLang="zh-CN" sz="2000" dirty="0">
              <a:solidFill>
                <a:srgbClr val="FF0000"/>
              </a:solidFill>
              <a:latin typeface="华文楷体"/>
              <a:ea typeface="华文楷体"/>
              <a:cs typeface="华文楷体"/>
            </a:endParaRPr>
          </a:p>
          <a:p>
            <a:pPr marL="0" indent="0">
              <a:buNone/>
            </a:pPr>
            <a:r>
              <a:rPr kumimoji="1" lang="en-US" altLang="zh-CN" sz="2000" dirty="0" smtClean="0">
                <a:solidFill>
                  <a:srgbClr val="FF0000"/>
                </a:solidFill>
                <a:latin typeface="华文楷体"/>
                <a:ea typeface="华文楷体"/>
                <a:cs typeface="华文楷体"/>
              </a:rPr>
              <a:t>f &lt; </a:t>
            </a:r>
            <a:r>
              <a:rPr kumimoji="1" lang="zh-CN" altLang="zh-CN" sz="2000" dirty="0" smtClean="0">
                <a:solidFill>
                  <a:srgbClr val="FF0000"/>
                </a:solidFill>
                <a:latin typeface="华文楷体"/>
                <a:ea typeface="华文楷体"/>
                <a:cs typeface="华文楷体"/>
              </a:rPr>
              <a:t>2</a:t>
            </a:r>
            <a:r>
              <a:rPr kumimoji="1" lang="en-US" altLang="zh-CN" sz="2000" dirty="0" smtClean="0">
                <a:solidFill>
                  <a:srgbClr val="FF0000"/>
                </a:solidFill>
                <a:latin typeface="华文楷体"/>
                <a:ea typeface="华文楷体"/>
                <a:cs typeface="华文楷体"/>
              </a:rPr>
              <a:t>e</a:t>
            </a:r>
            <a:r>
              <a:rPr kumimoji="1" lang="el-GR" altLang="zh-CN" sz="2000" dirty="0" smtClean="0">
                <a:solidFill>
                  <a:srgbClr val="FF0000"/>
                </a:solidFill>
                <a:latin typeface="华文楷体"/>
                <a:ea typeface="华文楷体"/>
                <a:cs typeface="华文楷体"/>
              </a:rPr>
              <a:t>-6 </a:t>
            </a:r>
            <a:r>
              <a:rPr kumimoji="1" lang="en-US" altLang="zh-CN" sz="2000" dirty="0" smtClean="0">
                <a:solidFill>
                  <a:srgbClr val="FF0000"/>
                </a:solidFill>
                <a:latin typeface="华文楷体"/>
                <a:ea typeface="华文楷体"/>
                <a:cs typeface="华文楷体"/>
              </a:rPr>
              <a:t>Hz</a:t>
            </a:r>
            <a:r>
              <a:rPr kumimoji="1" lang="zh-CN" altLang="en-US" sz="2000" dirty="0" smtClean="0">
                <a:solidFill>
                  <a:srgbClr val="FF0000"/>
                </a:solidFill>
                <a:latin typeface="华文楷体"/>
                <a:ea typeface="华文楷体"/>
                <a:cs typeface="华文楷体"/>
              </a:rPr>
              <a:t>：</a:t>
            </a:r>
            <a:endParaRPr kumimoji="1" lang="en-US" altLang="zh-CN" sz="2000" dirty="0" smtClean="0">
              <a:solidFill>
                <a:srgbClr val="FF0000"/>
              </a:solidFill>
              <a:latin typeface="华文楷体"/>
              <a:ea typeface="华文楷体"/>
              <a:cs typeface="华文楷体"/>
            </a:endParaRPr>
          </a:p>
          <a:p>
            <a:pPr marL="0" indent="0">
              <a:buNone/>
            </a:pPr>
            <a:r>
              <a:rPr kumimoji="1" lang="el-GR" altLang="zh-CN" sz="2000" dirty="0">
                <a:solidFill>
                  <a:srgbClr val="FF0000"/>
                </a:solidFill>
                <a:latin typeface="华文楷体"/>
                <a:ea typeface="华文楷体"/>
                <a:cs typeface="华文楷体"/>
              </a:rPr>
              <a:t>Μ</a:t>
            </a:r>
            <a:r>
              <a:rPr kumimoji="1" lang="en-US" altLang="zh-CN" sz="2000" baseline="-25000" dirty="0">
                <a:solidFill>
                  <a:srgbClr val="FF0000"/>
                </a:solidFill>
                <a:latin typeface="华文楷体"/>
                <a:ea typeface="华文楷体"/>
                <a:cs typeface="华文楷体"/>
              </a:rPr>
              <a:t>chirp</a:t>
            </a:r>
            <a:r>
              <a:rPr kumimoji="1" lang="en-US" altLang="zh-CN" sz="2000" dirty="0">
                <a:solidFill>
                  <a:srgbClr val="FF0000"/>
                </a:solidFill>
                <a:latin typeface="华文楷体"/>
                <a:ea typeface="华文楷体"/>
                <a:cs typeface="华文楷体"/>
              </a:rPr>
              <a:t>=</a:t>
            </a:r>
            <a:r>
              <a:rPr kumimoji="1" lang="en-US" altLang="zh-CN" sz="2000" dirty="0" smtClean="0">
                <a:solidFill>
                  <a:srgbClr val="FF0000"/>
                </a:solidFill>
                <a:latin typeface="华文楷体"/>
                <a:ea typeface="华文楷体"/>
                <a:cs typeface="华文楷体"/>
              </a:rPr>
              <a:t>1e9 </a:t>
            </a:r>
            <a:r>
              <a:rPr kumimoji="1" lang="en-US" altLang="zh-CN" sz="2000" dirty="0" err="1">
                <a:solidFill>
                  <a:srgbClr val="FF0000"/>
                </a:solidFill>
                <a:latin typeface="华文楷体"/>
                <a:ea typeface="华文楷体"/>
                <a:cs typeface="华文楷体"/>
              </a:rPr>
              <a:t>M</a:t>
            </a:r>
            <a:r>
              <a:rPr kumimoji="1" lang="en-US" altLang="zh-CN" sz="2000" baseline="-25000" dirty="0" err="1">
                <a:solidFill>
                  <a:srgbClr val="FF0000"/>
                </a:solidFill>
                <a:latin typeface="华文楷体"/>
                <a:ea typeface="华文楷体"/>
                <a:cs typeface="华文楷体"/>
              </a:rPr>
              <a:t>solar</a:t>
            </a:r>
            <a:r>
              <a:rPr kumimoji="1" lang="zh-CN" altLang="en-US" sz="2000" dirty="0">
                <a:solidFill>
                  <a:srgbClr val="FF0000"/>
                </a:solidFill>
                <a:latin typeface="华文楷体"/>
                <a:ea typeface="华文楷体"/>
                <a:cs typeface="华文楷体"/>
              </a:rPr>
              <a:t>时，</a:t>
            </a:r>
            <a:endParaRPr kumimoji="1" lang="en-US" altLang="zh-CN" sz="2000" dirty="0">
              <a:solidFill>
                <a:srgbClr val="FF0000"/>
              </a:solidFill>
              <a:latin typeface="华文楷体"/>
              <a:ea typeface="华文楷体"/>
              <a:cs typeface="华文楷体"/>
            </a:endParaRPr>
          </a:p>
          <a:p>
            <a:pPr marL="0" indent="0">
              <a:buNone/>
            </a:pPr>
            <a:r>
              <a:rPr kumimoji="1" lang="en-US" altLang="zh-CN" sz="2000" dirty="0">
                <a:solidFill>
                  <a:srgbClr val="FF0000"/>
                </a:solidFill>
                <a:latin typeface="华文楷体"/>
                <a:ea typeface="华文楷体"/>
                <a:cs typeface="华文楷体"/>
              </a:rPr>
              <a:t>f &lt; </a:t>
            </a:r>
            <a:r>
              <a:rPr kumimoji="1" lang="zh-CN" altLang="zh-CN" sz="2000" dirty="0" smtClean="0">
                <a:solidFill>
                  <a:srgbClr val="FF0000"/>
                </a:solidFill>
                <a:latin typeface="华文楷体"/>
                <a:ea typeface="华文楷体"/>
                <a:cs typeface="华文楷体"/>
              </a:rPr>
              <a:t>5</a:t>
            </a:r>
            <a:r>
              <a:rPr kumimoji="1" lang="en-US" altLang="zh-CN" sz="2000" dirty="0" smtClean="0">
                <a:solidFill>
                  <a:srgbClr val="FF0000"/>
                </a:solidFill>
                <a:latin typeface="华文楷体"/>
                <a:ea typeface="华文楷体"/>
                <a:cs typeface="华文楷体"/>
              </a:rPr>
              <a:t>e</a:t>
            </a:r>
            <a:r>
              <a:rPr kumimoji="1" lang="el-GR" altLang="zh-CN" sz="2000" dirty="0" smtClean="0">
                <a:solidFill>
                  <a:srgbClr val="FF0000"/>
                </a:solidFill>
                <a:latin typeface="华文楷体"/>
                <a:ea typeface="华文楷体"/>
                <a:cs typeface="华文楷体"/>
              </a:rPr>
              <a:t>-</a:t>
            </a:r>
            <a:r>
              <a:rPr kumimoji="1" lang="en-US" altLang="zh-CN" sz="2000" dirty="0" smtClean="0">
                <a:solidFill>
                  <a:srgbClr val="FF0000"/>
                </a:solidFill>
                <a:latin typeface="华文楷体"/>
                <a:ea typeface="华文楷体"/>
                <a:cs typeface="华文楷体"/>
              </a:rPr>
              <a:t>7</a:t>
            </a:r>
            <a:r>
              <a:rPr kumimoji="1" lang="el-GR" altLang="zh-CN" sz="2000" dirty="0" smtClean="0">
                <a:solidFill>
                  <a:srgbClr val="FF0000"/>
                </a:solidFill>
                <a:latin typeface="华文楷体"/>
                <a:ea typeface="华文楷体"/>
                <a:cs typeface="华文楷体"/>
              </a:rPr>
              <a:t> </a:t>
            </a:r>
            <a:r>
              <a:rPr kumimoji="1" lang="en-US" altLang="zh-CN" sz="2000" dirty="0">
                <a:solidFill>
                  <a:srgbClr val="FF0000"/>
                </a:solidFill>
                <a:latin typeface="华文楷体"/>
                <a:ea typeface="华文楷体"/>
                <a:cs typeface="华文楷体"/>
              </a:rPr>
              <a:t>Hz</a:t>
            </a:r>
            <a:r>
              <a:rPr kumimoji="1" lang="zh-CN" altLang="en-US" sz="2000" dirty="0">
                <a:solidFill>
                  <a:srgbClr val="FF0000"/>
                </a:solidFill>
                <a:latin typeface="华文楷体"/>
                <a:ea typeface="华文楷体"/>
                <a:cs typeface="华文楷体"/>
              </a:rPr>
              <a:t>：</a:t>
            </a:r>
            <a:endParaRPr kumimoji="1" lang="en-US" altLang="zh-CN" sz="2000" dirty="0">
              <a:solidFill>
                <a:srgbClr val="FF0000"/>
              </a:solidFill>
              <a:latin typeface="华文楷体"/>
              <a:ea typeface="华文楷体"/>
              <a:cs typeface="华文楷体"/>
            </a:endParaRPr>
          </a:p>
          <a:p>
            <a:pPr marL="0" indent="0">
              <a:buNone/>
            </a:pPr>
            <a:endParaRPr kumimoji="1" lang="en-US" altLang="zh-CN" sz="2000" dirty="0" smtClean="0">
              <a:solidFill>
                <a:srgbClr val="FF0000"/>
              </a:solidFill>
              <a:latin typeface="华文楷体"/>
              <a:ea typeface="华文楷体"/>
              <a:cs typeface="华文楷体"/>
            </a:endParaRPr>
          </a:p>
          <a:p>
            <a:pPr marL="0" indent="0">
              <a:buNone/>
            </a:pPr>
            <a:endParaRPr kumimoji="1" lang="zh-CN" altLang="en-US" sz="2000" dirty="0">
              <a:solidFill>
                <a:srgbClr val="FF0000"/>
              </a:solidFill>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5" name="内容占位符 3" descr="figure10.pdf"/>
          <p:cNvPicPr>
            <a:picLocks noChangeAspect="1"/>
          </p:cNvPicPr>
          <p:nvPr/>
        </p:nvPicPr>
        <p:blipFill rotWithShape="1">
          <a:blip r:embed="rId3">
            <a:extLst>
              <a:ext uri="{28A0092B-C50C-407E-A947-70E740481C1C}">
                <a14:useLocalDpi xmlns:a14="http://schemas.microsoft.com/office/drawing/2010/main" val="0"/>
              </a:ext>
            </a:extLst>
          </a:blip>
          <a:srcRect t="7097" b="-25"/>
          <a:stretch/>
        </p:blipFill>
        <p:spPr>
          <a:xfrm rot="5400000">
            <a:off x="3789197" y="832847"/>
            <a:ext cx="4363821" cy="5898528"/>
          </a:xfrm>
          <a:prstGeom prst="rect">
            <a:avLst/>
          </a:prstGeom>
        </p:spPr>
      </p:pic>
    </p:spTree>
    <p:extLst>
      <p:ext uri="{BB962C8B-B14F-4D97-AF65-F5344CB8AC3E}">
        <p14:creationId xmlns:p14="http://schemas.microsoft.com/office/powerpoint/2010/main" val="24906995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补充材料：脉冲星项的处理。</a:t>
            </a:r>
            <a:endParaRPr kumimoji="1" lang="en-US" altLang="zh-CN" dirty="0" smtClean="0"/>
          </a:p>
          <a:p>
            <a:endParaRPr kumimoji="1" lang="en-US" altLang="zh-CN" sz="2000" dirty="0" smtClean="0">
              <a:latin typeface="华文楷体"/>
              <a:ea typeface="华文楷体"/>
              <a:cs typeface="华文楷体"/>
            </a:endParaRPr>
          </a:p>
          <a:p>
            <a:pPr marL="0" indent="0">
              <a:buNone/>
            </a:pPr>
            <a:endParaRPr kumimoji="1" lang="en-US" altLang="zh-CN" sz="2000" dirty="0" smtClean="0">
              <a:latin typeface="华文楷体"/>
              <a:ea typeface="华文楷体"/>
              <a:cs typeface="华文楷体"/>
            </a:endParaRPr>
          </a:p>
          <a:p>
            <a:pPr marL="0" indent="0">
              <a:buNone/>
            </a:pPr>
            <a:r>
              <a:rPr kumimoji="1" lang="zh-CN" altLang="en-US" sz="2000" dirty="0" smtClean="0">
                <a:latin typeface="华文楷体"/>
                <a:ea typeface="华文楷体"/>
                <a:cs typeface="华文楷体"/>
              </a:rPr>
              <a:t>计入脉冲星项后的公式</a:t>
            </a:r>
            <a:endParaRPr kumimoji="1" lang="en-US" altLang="zh-CN" sz="2000" dirty="0" smtClean="0">
              <a:latin typeface="华文楷体"/>
              <a:ea typeface="华文楷体"/>
              <a:cs typeface="华文楷体"/>
            </a:endParaRPr>
          </a:p>
          <a:p>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博士期间工作之二</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用脉冲星阵列测量超</a:t>
            </a:r>
            <a:r>
              <a:rPr kumimoji="1" lang="en-US" altLang="zh-CN" sz="2200" dirty="0" smtClean="0">
                <a:solidFill>
                  <a:srgbClr val="FF0000"/>
                </a:solidFill>
                <a:latin typeface="华文仿宋"/>
                <a:ea typeface="华文仿宋"/>
                <a:cs typeface="华文仿宋"/>
              </a:rPr>
              <a:t> </a:t>
            </a:r>
            <a:r>
              <a:rPr kumimoji="1" lang="en-US" altLang="zh-CN" sz="2200" dirty="0" err="1" smtClean="0">
                <a:solidFill>
                  <a:srgbClr val="FF0000"/>
                </a:solidFill>
                <a:latin typeface="华文仿宋"/>
                <a:ea typeface="华文仿宋"/>
                <a:cs typeface="华文仿宋"/>
              </a:rPr>
              <a:t>Nyquist</a:t>
            </a:r>
            <a:r>
              <a:rPr kumimoji="1" lang="en-US" altLang="zh-CN" sz="2200" dirty="0" smtClean="0">
                <a:solidFill>
                  <a:srgbClr val="FF0000"/>
                </a:solidFill>
                <a:latin typeface="华文仿宋"/>
                <a:ea typeface="华文仿宋"/>
                <a:cs typeface="华文仿宋"/>
              </a:rPr>
              <a:t> </a:t>
            </a:r>
            <a:r>
              <a:rPr kumimoji="1" lang="zh-CN" altLang="en-US" sz="2200" dirty="0" smtClean="0">
                <a:solidFill>
                  <a:srgbClr val="FF0000"/>
                </a:solidFill>
                <a:latin typeface="华文仿宋"/>
                <a:ea typeface="华文仿宋"/>
                <a:cs typeface="华文仿宋"/>
              </a:rPr>
              <a:t>频率的引力波（</a:t>
            </a:r>
            <a:r>
              <a:rPr kumimoji="1" lang="en-US" altLang="zh-CN" sz="2200" dirty="0" smtClean="0">
                <a:solidFill>
                  <a:srgbClr val="FF0000"/>
                </a:solidFill>
                <a:latin typeface="华文仿宋"/>
                <a:ea typeface="华文仿宋"/>
                <a:cs typeface="华文仿宋"/>
              </a:rPr>
              <a:t>SNFGW</a:t>
            </a:r>
            <a:r>
              <a:rPr kumimoji="1" lang="zh-CN" altLang="en-US" sz="2200" dirty="0" smtClean="0">
                <a:solidFill>
                  <a:srgbClr val="FF0000"/>
                </a:solidFill>
                <a:latin typeface="华文仿宋"/>
                <a:ea typeface="华文仿宋"/>
                <a:cs typeface="华文仿宋"/>
              </a:rPr>
              <a:t>）</a:t>
            </a:r>
            <a:r>
              <a:rPr kumimoji="1" lang="en-US" altLang="zh-CN" sz="2200" dirty="0">
                <a:solidFill>
                  <a:srgbClr val="FF0000"/>
                </a:solidFill>
              </a:rPr>
              <a:t/>
            </a:r>
            <a:br>
              <a:rPr kumimoji="1" lang="en-US" altLang="zh-CN" sz="2200" dirty="0">
                <a:solidFill>
                  <a:srgbClr val="FF0000"/>
                </a:solidFill>
              </a:rPr>
            </a:br>
            <a:r>
              <a:rPr kumimoji="1" lang="en-US" altLang="zh-CN" sz="2200" i="1" dirty="0">
                <a:solidFill>
                  <a:srgbClr val="FF0000"/>
                </a:solidFill>
              </a:rPr>
              <a:t>Sci. China, Physics, Mechanics &amp; Astronomy, 59</a:t>
            </a:r>
            <a:r>
              <a:rPr kumimoji="1" lang="zh-CN" altLang="en-US" sz="2200" i="1" dirty="0">
                <a:solidFill>
                  <a:srgbClr val="FF0000"/>
                </a:solidFill>
              </a:rPr>
              <a:t>，</a:t>
            </a:r>
            <a:r>
              <a:rPr kumimoji="1" lang="en-US" altLang="zh-CN" sz="2200" i="1" dirty="0">
                <a:solidFill>
                  <a:srgbClr val="FF0000"/>
                </a:solidFill>
              </a:rPr>
              <a:t> 7</a:t>
            </a:r>
            <a:endParaRPr kumimoji="1" lang="zh-CN" altLang="en-US" sz="2200" i="1" dirty="0">
              <a:solidFill>
                <a:srgbClr val="FF0000"/>
              </a:solidFill>
            </a:endParaRPr>
          </a:p>
        </p:txBody>
      </p:sp>
      <p:pic>
        <p:nvPicPr>
          <p:cNvPr id="6" name="图片 5" descr="屏幕快照 2016-05-10 下午12.11.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36" y="2070768"/>
            <a:ext cx="3018589" cy="748736"/>
          </a:xfrm>
          <a:prstGeom prst="rect">
            <a:avLst/>
          </a:prstGeom>
        </p:spPr>
      </p:pic>
      <p:pic>
        <p:nvPicPr>
          <p:cNvPr id="8" name="图片 7" descr="屏幕快照 2016-05-10 下午12.13.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126" y="2070768"/>
            <a:ext cx="2144295" cy="778171"/>
          </a:xfrm>
          <a:prstGeom prst="rect">
            <a:avLst/>
          </a:prstGeom>
        </p:spPr>
      </p:pic>
      <p:pic>
        <p:nvPicPr>
          <p:cNvPr id="10" name="图片 9" descr="屏幕快照 2016-05-10 下午12.15.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8736" y="2819504"/>
            <a:ext cx="3221791" cy="573744"/>
          </a:xfrm>
          <a:prstGeom prst="rect">
            <a:avLst/>
          </a:prstGeom>
        </p:spPr>
      </p:pic>
      <p:sp>
        <p:nvSpPr>
          <p:cNvPr id="12" name="文本框 11"/>
          <p:cNvSpPr txBox="1"/>
          <p:nvPr/>
        </p:nvSpPr>
        <p:spPr>
          <a:xfrm>
            <a:off x="601579" y="3783263"/>
            <a:ext cx="5536566" cy="923330"/>
          </a:xfrm>
          <a:prstGeom prst="rect">
            <a:avLst/>
          </a:prstGeom>
          <a:noFill/>
        </p:spPr>
        <p:txBody>
          <a:bodyPr wrap="none" rtlCol="0">
            <a:spAutoFit/>
          </a:bodyPr>
          <a:lstStyle/>
          <a:p>
            <a:r>
              <a:rPr kumimoji="1" lang="zh-CN" altLang="en-US" dirty="0" smtClean="0">
                <a:latin typeface="华文楷体"/>
                <a:ea typeface="华文楷体"/>
                <a:cs typeface="华文楷体"/>
              </a:rPr>
              <a:t>当</a:t>
            </a:r>
            <a:r>
              <a:rPr kumimoji="1" lang="el-GR" altLang="zh-CN" dirty="0" smtClean="0">
                <a:latin typeface="华文楷体"/>
                <a:ea typeface="华文楷体"/>
                <a:cs typeface="华文楷体"/>
              </a:rPr>
              <a:t>ν</a:t>
            </a:r>
            <a:r>
              <a:rPr kumimoji="1" lang="en-US" altLang="zh-CN" baseline="-25000" dirty="0" smtClean="0">
                <a:latin typeface="华文楷体"/>
                <a:ea typeface="华文楷体"/>
                <a:cs typeface="华文楷体"/>
              </a:rPr>
              <a:t>p</a:t>
            </a:r>
            <a:r>
              <a:rPr kumimoji="1" lang="en-US" altLang="zh-CN" dirty="0" smtClean="0">
                <a:latin typeface="华文楷体"/>
                <a:ea typeface="华文楷体"/>
                <a:cs typeface="华文楷体"/>
              </a:rPr>
              <a:t>&lt;</a:t>
            </a:r>
            <a:r>
              <a:rPr kumimoji="1" lang="en-US" altLang="zh-CN" dirty="0" err="1" smtClean="0">
                <a:latin typeface="华文楷体"/>
                <a:ea typeface="华文楷体"/>
                <a:cs typeface="华文楷体"/>
              </a:rPr>
              <a:t>f</a:t>
            </a:r>
            <a:r>
              <a:rPr kumimoji="1" lang="en-US" altLang="zh-CN" baseline="-25000" dirty="0" err="1" smtClean="0">
                <a:latin typeface="华文楷体"/>
                <a:ea typeface="华文楷体"/>
                <a:cs typeface="华文楷体"/>
              </a:rPr>
              <a:t>Ny</a:t>
            </a:r>
            <a:r>
              <a:rPr kumimoji="1" lang="en-US" altLang="zh-CN" dirty="0" smtClean="0">
                <a:latin typeface="华文楷体"/>
                <a:ea typeface="华文楷体"/>
                <a:cs typeface="华文楷体"/>
              </a:rPr>
              <a:t> </a:t>
            </a:r>
            <a:r>
              <a:rPr kumimoji="1" lang="zh-CN" altLang="en-US" dirty="0" smtClean="0">
                <a:latin typeface="华文楷体"/>
                <a:ea typeface="华文楷体"/>
                <a:cs typeface="华文楷体"/>
              </a:rPr>
              <a:t>时：可用高通滤波去掉脉冲星项；</a:t>
            </a:r>
            <a:endParaRPr kumimoji="1" lang="en-US" altLang="zh-CN" dirty="0" smtClean="0">
              <a:latin typeface="华文楷体"/>
              <a:ea typeface="华文楷体"/>
              <a:cs typeface="华文楷体"/>
            </a:endParaRPr>
          </a:p>
          <a:p>
            <a:endParaRPr kumimoji="1" lang="en-US" altLang="zh-CN" dirty="0">
              <a:latin typeface="华文楷体"/>
              <a:ea typeface="华文楷体"/>
              <a:cs typeface="华文楷体"/>
            </a:endParaRPr>
          </a:p>
          <a:p>
            <a:r>
              <a:rPr kumimoji="1" lang="zh-CN" altLang="en-US" dirty="0" smtClean="0">
                <a:latin typeface="华文楷体"/>
                <a:ea typeface="华文楷体"/>
                <a:cs typeface="华文楷体"/>
              </a:rPr>
              <a:t>当</a:t>
            </a:r>
            <a:r>
              <a:rPr kumimoji="1" lang="el-GR" altLang="zh-CN" dirty="0">
                <a:latin typeface="华文楷体"/>
                <a:ea typeface="华文楷体"/>
                <a:cs typeface="华文楷体"/>
              </a:rPr>
              <a:t>ν</a:t>
            </a:r>
            <a:r>
              <a:rPr kumimoji="1" lang="en-US" altLang="zh-CN" baseline="-25000" dirty="0">
                <a:latin typeface="华文楷体"/>
                <a:ea typeface="华文楷体"/>
                <a:cs typeface="华文楷体"/>
              </a:rPr>
              <a:t>p</a:t>
            </a:r>
            <a:r>
              <a:rPr kumimoji="1" lang="en-US" altLang="zh-CN" dirty="0">
                <a:latin typeface="华文楷体"/>
                <a:ea typeface="华文楷体"/>
                <a:cs typeface="华文楷体"/>
              </a:rPr>
              <a:t>&lt;</a:t>
            </a:r>
            <a:r>
              <a:rPr kumimoji="1" lang="en-US" altLang="zh-CN" dirty="0" err="1">
                <a:latin typeface="华文楷体"/>
                <a:ea typeface="华文楷体"/>
                <a:cs typeface="华文楷体"/>
              </a:rPr>
              <a:t>f</a:t>
            </a:r>
            <a:r>
              <a:rPr kumimoji="1" lang="en-US" altLang="zh-CN" baseline="-25000" dirty="0" err="1">
                <a:latin typeface="华文楷体"/>
                <a:ea typeface="华文楷体"/>
                <a:cs typeface="华文楷体"/>
              </a:rPr>
              <a:t>Ny</a:t>
            </a:r>
            <a:r>
              <a:rPr kumimoji="1" lang="en-US" altLang="zh-CN" dirty="0">
                <a:latin typeface="华文楷体"/>
                <a:ea typeface="华文楷体"/>
                <a:cs typeface="华文楷体"/>
              </a:rPr>
              <a:t> </a:t>
            </a:r>
            <a:r>
              <a:rPr kumimoji="1" lang="zh-CN" altLang="en-US" dirty="0" smtClean="0">
                <a:latin typeface="华文楷体"/>
                <a:ea typeface="华文楷体"/>
                <a:cs typeface="华文楷体"/>
              </a:rPr>
              <a:t>时：用</a:t>
            </a:r>
            <a:r>
              <a:rPr kumimoji="1" lang="en-US" altLang="zh-CN" dirty="0" smtClean="0">
                <a:latin typeface="华文楷体"/>
                <a:ea typeface="华文楷体"/>
                <a:cs typeface="华文楷体"/>
              </a:rPr>
              <a:t>                              </a:t>
            </a:r>
            <a:r>
              <a:rPr kumimoji="1" lang="zh-CN" altLang="en-US" dirty="0" smtClean="0">
                <a:latin typeface="华文楷体"/>
                <a:ea typeface="华文楷体"/>
                <a:cs typeface="华文楷体"/>
              </a:rPr>
              <a:t>去寻找</a:t>
            </a:r>
            <a:r>
              <a:rPr kumimoji="1" lang="el-GR" altLang="zh-CN" dirty="0">
                <a:latin typeface="华文楷体"/>
                <a:ea typeface="华文楷体"/>
                <a:cs typeface="华文楷体"/>
              </a:rPr>
              <a:t>σ</a:t>
            </a:r>
            <a:r>
              <a:rPr kumimoji="1" lang="en-US" altLang="zh-CN" baseline="30000" dirty="0">
                <a:latin typeface="华文楷体"/>
                <a:ea typeface="华文楷体"/>
                <a:cs typeface="华文楷体"/>
              </a:rPr>
              <a:t>2</a:t>
            </a:r>
            <a:r>
              <a:rPr kumimoji="1" lang="en-US" altLang="zh-CN" baseline="-25000" dirty="0">
                <a:latin typeface="华文楷体"/>
                <a:ea typeface="华文楷体"/>
                <a:cs typeface="华文楷体"/>
              </a:rPr>
              <a:t>remain</a:t>
            </a:r>
            <a:r>
              <a:rPr kumimoji="1" lang="en-US" altLang="zh-CN" dirty="0">
                <a:latin typeface="华文楷体"/>
                <a:ea typeface="华文楷体"/>
                <a:cs typeface="华文楷体"/>
              </a:rPr>
              <a:t>-</a:t>
            </a:r>
            <a:r>
              <a:rPr kumimoji="1" lang="el-GR" altLang="zh-CN" dirty="0">
                <a:latin typeface="华文楷体"/>
                <a:ea typeface="华文楷体"/>
                <a:cs typeface="华文楷体"/>
              </a:rPr>
              <a:t>μ</a:t>
            </a:r>
            <a:r>
              <a:rPr kumimoji="1" lang="en-US" altLang="zh-CN" baseline="30000" dirty="0">
                <a:latin typeface="华文楷体"/>
                <a:ea typeface="华文楷体"/>
                <a:cs typeface="华文楷体"/>
              </a:rPr>
              <a:t>2</a:t>
            </a:r>
            <a:r>
              <a:rPr kumimoji="1" lang="zh-CN" altLang="en-US" dirty="0">
                <a:latin typeface="华文楷体"/>
                <a:ea typeface="华文楷体"/>
                <a:cs typeface="华文楷体"/>
              </a:rPr>
              <a:t>关系</a:t>
            </a:r>
          </a:p>
        </p:txBody>
      </p:sp>
      <p:pic>
        <p:nvPicPr>
          <p:cNvPr id="13" name="图片 12" descr="屏幕快照 2016-05-10 下午12.15.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072" y="4226428"/>
            <a:ext cx="3221791" cy="573744"/>
          </a:xfrm>
          <a:prstGeom prst="rect">
            <a:avLst/>
          </a:prstGeom>
        </p:spPr>
      </p:pic>
    </p:spTree>
    <p:extLst>
      <p:ext uri="{BB962C8B-B14F-4D97-AF65-F5344CB8AC3E}">
        <p14:creationId xmlns:p14="http://schemas.microsoft.com/office/powerpoint/2010/main" val="13341603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
        <p:nvSpPr>
          <p:cNvPr id="6" name="内容占位符 5"/>
          <p:cNvSpPr>
            <a:spLocks noGrp="1"/>
          </p:cNvSpPr>
          <p:nvPr>
            <p:ph idx="1"/>
          </p:nvPr>
        </p:nvSpPr>
        <p:spPr/>
        <p:txBody>
          <a:bodyPr/>
          <a:lstStyle/>
          <a:p>
            <a:r>
              <a:rPr kumimoji="1" lang="zh-CN" altLang="en-US" dirty="0" smtClean="0"/>
              <a:t>背景</a:t>
            </a:r>
            <a:endParaRPr kumimoji="1" lang="en-US" altLang="zh-CN" dirty="0" smtClean="0"/>
          </a:p>
          <a:p>
            <a:pPr marL="0" indent="0">
              <a:buNone/>
            </a:pPr>
            <a:r>
              <a:rPr kumimoji="1" lang="zh-CN" altLang="en-US" sz="2000" i="1" dirty="0" smtClean="0">
                <a:latin typeface="华文楷体"/>
                <a:ea typeface="华文楷体"/>
                <a:cs typeface="华文楷体"/>
              </a:rPr>
              <a:t>几乎</a:t>
            </a:r>
            <a:r>
              <a:rPr kumimoji="1" lang="zh-CN" altLang="en-US" sz="2000" dirty="0" smtClean="0">
                <a:latin typeface="华文楷体"/>
                <a:ea typeface="华文楷体"/>
                <a:cs typeface="华文楷体"/>
              </a:rPr>
              <a:t>所有的脉冲星</a:t>
            </a:r>
            <a:endParaRPr kumimoji="1" lang="en-US" altLang="zh-CN" sz="2000" dirty="0" smtClean="0">
              <a:latin typeface="华文楷体"/>
              <a:ea typeface="华文楷体"/>
              <a:cs typeface="华文楷体"/>
            </a:endParaRPr>
          </a:p>
          <a:p>
            <a:pPr marL="0" indent="0">
              <a:buNone/>
            </a:pPr>
            <a:r>
              <a:rPr kumimoji="1" lang="zh-CN" altLang="en-US" sz="2000" dirty="0" smtClean="0">
                <a:latin typeface="华文楷体"/>
                <a:ea typeface="华文楷体"/>
                <a:cs typeface="华文楷体"/>
              </a:rPr>
              <a:t>自转都在减慢。</a:t>
            </a:r>
            <a:endParaRPr kumimoji="1" lang="en-US" altLang="zh-CN" sz="2000" dirty="0" smtClean="0">
              <a:latin typeface="华文楷体"/>
              <a:ea typeface="华文楷体"/>
              <a:cs typeface="华文楷体"/>
            </a:endParaRPr>
          </a:p>
          <a:p>
            <a:pPr marL="0" indent="0">
              <a:buNone/>
            </a:pPr>
            <a:endParaRPr kumimoji="1" lang="en-US" altLang="zh-CN" sz="2000" dirty="0">
              <a:latin typeface="华文楷体"/>
              <a:ea typeface="华文楷体"/>
              <a:cs typeface="华文楷体"/>
            </a:endParaRPr>
          </a:p>
          <a:p>
            <a:pPr marL="0" indent="0">
              <a:buNone/>
            </a:pPr>
            <a:r>
              <a:rPr kumimoji="1" lang="zh-CN" altLang="en-US" sz="3800" dirty="0" smtClean="0">
                <a:latin typeface="华文楷体"/>
                <a:ea typeface="华文楷体"/>
                <a:cs typeface="华文楷体"/>
              </a:rPr>
              <a:t>减速机制？</a:t>
            </a:r>
            <a:endParaRPr kumimoji="1" lang="en-US" altLang="zh-CN" sz="3800" dirty="0" smtClean="0">
              <a:latin typeface="华文楷体"/>
              <a:ea typeface="华文楷体"/>
              <a:cs typeface="华文楷体"/>
            </a:endParaRPr>
          </a:p>
        </p:txBody>
      </p:sp>
      <p:pic>
        <p:nvPicPr>
          <p:cNvPr id="7" name="图片 6"/>
          <p:cNvPicPr>
            <a:picLocks noChangeAspect="1"/>
          </p:cNvPicPr>
          <p:nvPr/>
        </p:nvPicPr>
        <p:blipFill>
          <a:blip r:embed="rId2"/>
          <a:stretch>
            <a:fillRect/>
          </a:stretch>
        </p:blipFill>
        <p:spPr>
          <a:xfrm>
            <a:off x="3182353" y="1241258"/>
            <a:ext cx="5600700" cy="5245100"/>
          </a:xfrm>
          <a:prstGeom prst="rect">
            <a:avLst/>
          </a:prstGeom>
        </p:spPr>
      </p:pic>
    </p:spTree>
    <p:extLst>
      <p:ext uri="{BB962C8B-B14F-4D97-AF65-F5344CB8AC3E}">
        <p14:creationId xmlns:p14="http://schemas.microsoft.com/office/powerpoint/2010/main" val="33989319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idx="1"/>
          </p:nvPr>
        </p:nvPicPr>
        <p:blipFill rotWithShape="1">
          <a:blip r:embed="rId2"/>
          <a:srcRect l="6351" r="1947" b="15283"/>
          <a:stretch/>
        </p:blipFill>
        <p:spPr>
          <a:xfrm>
            <a:off x="6483684" y="1417638"/>
            <a:ext cx="1336842" cy="1649309"/>
          </a:xfrm>
        </p:spPr>
      </p:pic>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
        <p:nvSpPr>
          <p:cNvPr id="5" name="矩形 4"/>
          <p:cNvSpPr/>
          <p:nvPr/>
        </p:nvSpPr>
        <p:spPr>
          <a:xfrm>
            <a:off x="561474" y="2501797"/>
            <a:ext cx="4572000" cy="1815882"/>
          </a:xfrm>
          <a:prstGeom prst="rect">
            <a:avLst/>
          </a:prstGeom>
        </p:spPr>
        <p:txBody>
          <a:bodyPr>
            <a:spAutoFit/>
          </a:bodyPr>
          <a:lstStyle/>
          <a:p>
            <a:r>
              <a:rPr lang="zh-CN" altLang="en-US" sz="2000" dirty="0">
                <a:latin typeface="华文楷体"/>
                <a:ea typeface="华文楷体"/>
                <a:cs typeface="华文楷体"/>
              </a:rPr>
              <a:t>磁偶极辐射损失角动量</a:t>
            </a:r>
            <a:r>
              <a:rPr lang="en-US" altLang="zh-CN" sz="2000" dirty="0">
                <a:latin typeface="华文楷体"/>
                <a:ea typeface="华文楷体"/>
                <a:cs typeface="华文楷体"/>
              </a:rPr>
              <a:t>: </a:t>
            </a:r>
            <a:r>
              <a:rPr lang="zh-CN" altLang="en-US" sz="2000" dirty="0">
                <a:latin typeface="华文楷体"/>
                <a:ea typeface="华文楷体"/>
                <a:cs typeface="华文楷体"/>
              </a:rPr>
              <a:t>最早提出，最广为引用的减速机制（</a:t>
            </a:r>
            <a:r>
              <a:rPr lang="en-US" altLang="zh-CN" sz="2000" dirty="0" err="1">
                <a:latin typeface="华文楷体"/>
                <a:ea typeface="华文楷体"/>
                <a:cs typeface="华文楷体"/>
              </a:rPr>
              <a:t>Pacini</a:t>
            </a:r>
            <a:r>
              <a:rPr lang="en-US" altLang="zh-CN" sz="2000" dirty="0">
                <a:latin typeface="华文楷体"/>
                <a:ea typeface="华文楷体"/>
                <a:cs typeface="华文楷体"/>
              </a:rPr>
              <a:t> 1967</a:t>
            </a:r>
            <a:r>
              <a:rPr lang="zh-CN" altLang="en-US" sz="2000" dirty="0">
                <a:latin typeface="华文楷体"/>
                <a:ea typeface="华文楷体"/>
                <a:cs typeface="华文楷体"/>
              </a:rPr>
              <a:t>）</a:t>
            </a:r>
          </a:p>
          <a:p>
            <a:endParaRPr lang="zh-CN" altLang="en-US" dirty="0"/>
          </a:p>
          <a:p>
            <a:endParaRPr lang="zh-CN" altLang="en-US" dirty="0"/>
          </a:p>
          <a:p>
            <a:endParaRPr lang="zh-CN" altLang="en-US" dirty="0"/>
          </a:p>
          <a:p>
            <a:endParaRPr lang="zh-CN" altLang="en-US" dirty="0"/>
          </a:p>
        </p:txBody>
      </p:sp>
      <p:pic>
        <p:nvPicPr>
          <p:cNvPr id="6" name="图片 5"/>
          <p:cNvPicPr>
            <a:picLocks noChangeAspect="1"/>
          </p:cNvPicPr>
          <p:nvPr/>
        </p:nvPicPr>
        <p:blipFill>
          <a:blip r:embed="rId3"/>
          <a:stretch>
            <a:fillRect/>
          </a:stretch>
        </p:blipFill>
        <p:spPr>
          <a:xfrm>
            <a:off x="561474" y="3066947"/>
            <a:ext cx="4381500" cy="1130300"/>
          </a:xfrm>
          <a:prstGeom prst="rect">
            <a:avLst/>
          </a:prstGeom>
        </p:spPr>
      </p:pic>
      <p:sp>
        <p:nvSpPr>
          <p:cNvPr id="7" name="内容占位符 5"/>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CN" altLang="en-US" dirty="0" smtClean="0"/>
              <a:t>背景</a:t>
            </a:r>
            <a:endParaRPr kumimoji="1" lang="en-US" altLang="zh-CN" sz="3800" dirty="0" smtClean="0">
              <a:latin typeface="华文楷体"/>
              <a:ea typeface="华文楷体"/>
              <a:cs typeface="华文楷体"/>
            </a:endParaRPr>
          </a:p>
        </p:txBody>
      </p:sp>
    </p:spTree>
    <p:extLst>
      <p:ext uri="{BB962C8B-B14F-4D97-AF65-F5344CB8AC3E}">
        <p14:creationId xmlns:p14="http://schemas.microsoft.com/office/powerpoint/2010/main" val="1405703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6" name="图片 5"/>
          <p:cNvPicPr>
            <a:picLocks noChangeAspect="1"/>
          </p:cNvPicPr>
          <p:nvPr/>
        </p:nvPicPr>
        <p:blipFill>
          <a:blip r:embed="rId2"/>
          <a:stretch>
            <a:fillRect/>
          </a:stretch>
        </p:blipFill>
        <p:spPr>
          <a:xfrm>
            <a:off x="561474" y="2501797"/>
            <a:ext cx="4381500" cy="1130300"/>
          </a:xfrm>
          <a:prstGeom prst="rect">
            <a:avLst/>
          </a:prstGeom>
        </p:spPr>
      </p:pic>
      <p:sp>
        <p:nvSpPr>
          <p:cNvPr id="3" name="内容占位符 2"/>
          <p:cNvSpPr>
            <a:spLocks noGrp="1"/>
          </p:cNvSpPr>
          <p:nvPr>
            <p:ph idx="1"/>
          </p:nvPr>
        </p:nvSpPr>
        <p:spPr>
          <a:xfrm>
            <a:off x="457200" y="1831475"/>
            <a:ext cx="8229600" cy="2673684"/>
          </a:xfrm>
        </p:spPr>
        <p:txBody>
          <a:bodyPr>
            <a:normAutofit lnSpcReduction="10000"/>
          </a:bodyPr>
          <a:lstStyle/>
          <a:p>
            <a:endParaRPr lang="en-US" altLang="zh-CN" sz="2000" dirty="0" smtClean="0">
              <a:latin typeface="华文楷体"/>
              <a:ea typeface="华文楷体"/>
              <a:cs typeface="华文楷体"/>
            </a:endParaRPr>
          </a:p>
          <a:p>
            <a:r>
              <a:rPr lang="zh-CN" altLang="en-US" sz="2000" dirty="0" smtClean="0">
                <a:solidFill>
                  <a:srgbClr val="FF0000"/>
                </a:solidFill>
                <a:latin typeface="华文楷体"/>
                <a:ea typeface="华文楷体"/>
                <a:cs typeface="华文楷体"/>
              </a:rPr>
              <a:t>磁偶极辐射损失角动量</a:t>
            </a:r>
            <a:r>
              <a:rPr lang="en-US" altLang="zh-CN" sz="2000" dirty="0">
                <a:latin typeface="华文楷体"/>
                <a:ea typeface="华文楷体"/>
                <a:cs typeface="华文楷体"/>
              </a:rPr>
              <a:t>: </a:t>
            </a:r>
            <a:r>
              <a:rPr lang="zh-CN" altLang="en-US" sz="2000" dirty="0">
                <a:latin typeface="华文楷体"/>
                <a:ea typeface="华文楷体"/>
                <a:cs typeface="华文楷体"/>
              </a:rPr>
              <a:t>最早提出，最广为引用的减速机制（</a:t>
            </a:r>
            <a:r>
              <a:rPr lang="en-US" altLang="zh-CN" sz="2000" dirty="0" err="1">
                <a:latin typeface="华文楷体"/>
                <a:ea typeface="华文楷体"/>
                <a:cs typeface="华文楷体"/>
              </a:rPr>
              <a:t>Pacini</a:t>
            </a:r>
            <a:r>
              <a:rPr lang="en-US" altLang="zh-CN" sz="2000" dirty="0">
                <a:latin typeface="华文楷体"/>
                <a:ea typeface="华文楷体"/>
                <a:cs typeface="华文楷体"/>
              </a:rPr>
              <a:t> 1967</a:t>
            </a:r>
            <a:r>
              <a:rPr lang="zh-CN" altLang="en-US" sz="2000" dirty="0">
                <a:latin typeface="华文楷体"/>
                <a:ea typeface="华文楷体"/>
                <a:cs typeface="华文楷体"/>
              </a:rPr>
              <a:t>）</a:t>
            </a:r>
          </a:p>
          <a:p>
            <a:pPr marL="0" indent="0">
              <a:buNone/>
            </a:pPr>
            <a:endParaRPr kumimoji="1" lang="en-US" altLang="zh-CN" dirty="0"/>
          </a:p>
          <a:p>
            <a:pPr marL="0" indent="0">
              <a:buNone/>
            </a:pPr>
            <a:endParaRPr lang="en-US" altLang="zh-CN" sz="2000" dirty="0" smtClean="0">
              <a:latin typeface="华文楷体"/>
              <a:ea typeface="华文楷体"/>
              <a:cs typeface="华文楷体"/>
            </a:endParaRPr>
          </a:p>
          <a:p>
            <a:pPr marL="0" indent="0">
              <a:buNone/>
            </a:pPr>
            <a:r>
              <a:rPr lang="zh-CN" altLang="en-US" sz="2000" dirty="0" smtClean="0">
                <a:latin typeface="华文楷体"/>
                <a:ea typeface="华文楷体"/>
                <a:cs typeface="华文楷体"/>
              </a:rPr>
              <a:t>当脉冲星被等离子体包围时磁偶极辐</a:t>
            </a:r>
            <a:r>
              <a:rPr lang="zh-CN" altLang="en-US" sz="2000" dirty="0">
                <a:latin typeface="华文楷体"/>
                <a:ea typeface="华文楷体"/>
                <a:cs typeface="华文楷体"/>
              </a:rPr>
              <a:t>射</a:t>
            </a:r>
            <a:r>
              <a:rPr lang="zh-CN" altLang="en-US" sz="2000" dirty="0" smtClean="0">
                <a:latin typeface="华文楷体"/>
                <a:ea typeface="华文楷体"/>
                <a:cs typeface="华文楷体"/>
              </a:rPr>
              <a:t>不能有效制动</a:t>
            </a:r>
            <a:endParaRPr lang="en-US" altLang="zh-CN" sz="2000" dirty="0" smtClean="0">
              <a:latin typeface="华文楷体"/>
              <a:ea typeface="华文楷体"/>
              <a:cs typeface="华文楷体"/>
            </a:endParaRPr>
          </a:p>
          <a:p>
            <a:pPr marL="0" indent="0">
              <a:buNone/>
            </a:pPr>
            <a:r>
              <a:rPr lang="en-US" altLang="zh-CN" sz="2000" dirty="0" smtClean="0">
                <a:latin typeface="华文楷体"/>
                <a:ea typeface="华文楷体"/>
                <a:cs typeface="华文楷体"/>
              </a:rPr>
              <a:t>(</a:t>
            </a:r>
            <a:r>
              <a:rPr lang="en-US" altLang="zh-CN" sz="2000" dirty="0" err="1">
                <a:latin typeface="华文楷体"/>
                <a:ea typeface="华文楷体"/>
                <a:cs typeface="华文楷体"/>
              </a:rPr>
              <a:t>Beskin</a:t>
            </a:r>
            <a:r>
              <a:rPr lang="en-US" altLang="zh-CN" sz="2000" dirty="0">
                <a:latin typeface="华文楷体"/>
                <a:ea typeface="华文楷体"/>
                <a:cs typeface="华文楷体"/>
              </a:rPr>
              <a:t> &amp; </a:t>
            </a:r>
            <a:r>
              <a:rPr lang="en-US" altLang="zh-CN" sz="2000" dirty="0" err="1">
                <a:latin typeface="华文楷体"/>
                <a:ea typeface="华文楷体"/>
                <a:cs typeface="华文楷体"/>
              </a:rPr>
              <a:t>Nokhrina</a:t>
            </a:r>
            <a:r>
              <a:rPr lang="en-US" altLang="zh-CN" sz="2000" dirty="0">
                <a:latin typeface="华文楷体"/>
                <a:ea typeface="华文楷体"/>
                <a:cs typeface="华文楷体"/>
              </a:rPr>
              <a:t> 2007:</a:t>
            </a:r>
            <a:r>
              <a:rPr lang="en-US" altLang="zh-CN" sz="2000" i="1" dirty="0">
                <a:latin typeface="华文楷体"/>
                <a:ea typeface="华文楷体"/>
                <a:cs typeface="华文楷体"/>
              </a:rPr>
              <a:t>On the role of current loss</a:t>
            </a:r>
            <a:r>
              <a:rPr lang="en-US" altLang="zh-CN" sz="2000" baseline="30000" dirty="0" smtClean="0">
                <a:latin typeface="华文楷体"/>
                <a:ea typeface="华文楷体"/>
                <a:cs typeface="华文楷体"/>
              </a:rPr>
              <a:t>)</a:t>
            </a:r>
          </a:p>
          <a:p>
            <a:pPr marL="0" indent="0">
              <a:buNone/>
            </a:pPr>
            <a:endParaRPr lang="en-US" altLang="zh-CN" sz="2000" baseline="30000" dirty="0">
              <a:latin typeface="华文楷体"/>
              <a:ea typeface="华文楷体"/>
              <a:cs typeface="华文楷体"/>
            </a:endParaRPr>
          </a:p>
          <a:p>
            <a:pPr marL="0" indent="0">
              <a:buNone/>
            </a:pPr>
            <a:endParaRPr lang="en-US" altLang="zh-CN" sz="2000" baseline="30000" dirty="0">
              <a:latin typeface="华文楷体"/>
              <a:ea typeface="华文楷体"/>
              <a:cs typeface="华文楷体"/>
            </a:endParaRPr>
          </a:p>
          <a:p>
            <a:pPr marL="0" indent="0">
              <a:buNone/>
            </a:pPr>
            <a:endParaRPr kumimoji="1" lang="zh-CN" altLang="en-US" dirty="0"/>
          </a:p>
        </p:txBody>
      </p:sp>
      <p:pic>
        <p:nvPicPr>
          <p:cNvPr id="7" name="图片 6"/>
          <p:cNvPicPr>
            <a:picLocks noChangeAspect="1"/>
          </p:cNvPicPr>
          <p:nvPr/>
        </p:nvPicPr>
        <p:blipFill>
          <a:blip r:embed="rId3"/>
          <a:stretch>
            <a:fillRect/>
          </a:stretch>
        </p:blipFill>
        <p:spPr>
          <a:xfrm>
            <a:off x="6010674" y="3943684"/>
            <a:ext cx="2676126" cy="2767263"/>
          </a:xfrm>
          <a:prstGeom prst="rect">
            <a:avLst/>
          </a:prstGeom>
        </p:spPr>
      </p:pic>
      <p:sp>
        <p:nvSpPr>
          <p:cNvPr id="8" name="内容占位符 5"/>
          <p:cNvSpPr txBox="1">
            <a:spLocks/>
          </p:cNvSpPr>
          <p:nvPr/>
        </p:nvSpPr>
        <p:spPr>
          <a:xfrm>
            <a:off x="457200" y="1600201"/>
            <a:ext cx="8229600" cy="56548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CN" altLang="en-US" dirty="0" smtClean="0"/>
              <a:t>背景</a:t>
            </a:r>
            <a:endParaRPr kumimoji="1" lang="en-US" altLang="zh-CN" sz="3800" dirty="0" smtClean="0">
              <a:latin typeface="华文楷体"/>
              <a:ea typeface="华文楷体"/>
              <a:cs typeface="华文楷体"/>
            </a:endParaRPr>
          </a:p>
        </p:txBody>
      </p:sp>
    </p:spTree>
    <p:extLst>
      <p:ext uri="{BB962C8B-B14F-4D97-AF65-F5344CB8AC3E}">
        <p14:creationId xmlns:p14="http://schemas.microsoft.com/office/powerpoint/2010/main" val="2106334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sz="2000" dirty="0" smtClean="0">
              <a:latin typeface="华文楷体"/>
              <a:ea typeface="华文楷体"/>
              <a:cs typeface="华文楷体"/>
            </a:endParaRPr>
          </a:p>
          <a:p>
            <a:endParaRPr lang="en-US" altLang="zh-CN" sz="2000" dirty="0" smtClean="0">
              <a:latin typeface="华文楷体"/>
              <a:ea typeface="华文楷体"/>
              <a:cs typeface="华文楷体"/>
            </a:endParaRPr>
          </a:p>
          <a:p>
            <a:r>
              <a:rPr lang="en-US" altLang="zh-CN" sz="2000" dirty="0" smtClean="0">
                <a:latin typeface="华文楷体"/>
                <a:ea typeface="华文楷体"/>
                <a:cs typeface="华文楷体"/>
              </a:rPr>
              <a:t>current </a:t>
            </a:r>
            <a:r>
              <a:rPr lang="en-US" altLang="zh-CN" sz="2000" dirty="0">
                <a:latin typeface="华文楷体"/>
                <a:ea typeface="华文楷体"/>
                <a:cs typeface="华文楷体"/>
              </a:rPr>
              <a:t>loss: </a:t>
            </a:r>
            <a:r>
              <a:rPr lang="zh-CN" altLang="en-US" sz="2000" dirty="0">
                <a:latin typeface="华文楷体"/>
                <a:ea typeface="华文楷体"/>
                <a:cs typeface="华文楷体"/>
              </a:rPr>
              <a:t>中子星表面电流和磁场作用产生的减速安培力矩（</a:t>
            </a:r>
            <a:r>
              <a:rPr lang="en-US" altLang="zh-CN" sz="2000" dirty="0" err="1">
                <a:latin typeface="华文楷体"/>
                <a:ea typeface="华文楷体"/>
                <a:cs typeface="华文楷体"/>
              </a:rPr>
              <a:t>Beskin</a:t>
            </a:r>
            <a:r>
              <a:rPr lang="en-US" altLang="zh-CN" sz="2000" dirty="0">
                <a:latin typeface="华文楷体"/>
                <a:ea typeface="华文楷体"/>
                <a:cs typeface="华文楷体"/>
              </a:rPr>
              <a:t> et al. 1993</a:t>
            </a:r>
            <a:r>
              <a:rPr lang="zh-CN" altLang="en-US" sz="2000" dirty="0" smtClean="0">
                <a:latin typeface="华文楷体"/>
                <a:ea typeface="华文楷体"/>
                <a:cs typeface="华文楷体"/>
              </a:rPr>
              <a:t>）</a:t>
            </a:r>
            <a:endParaRPr lang="en-US" altLang="zh-CN" sz="2000" dirty="0" smtClean="0">
              <a:latin typeface="华文楷体"/>
              <a:ea typeface="华文楷体"/>
              <a:cs typeface="华文楷体"/>
            </a:endParaRPr>
          </a:p>
          <a:p>
            <a:endParaRPr lang="en-US" altLang="zh-CN" sz="2000" dirty="0">
              <a:latin typeface="华文楷体"/>
              <a:ea typeface="华文楷体"/>
              <a:cs typeface="华文楷体"/>
            </a:endParaRPr>
          </a:p>
          <a:p>
            <a:endParaRPr lang="en-US" altLang="zh-CN" sz="2000" dirty="0" smtClean="0">
              <a:latin typeface="华文楷体"/>
              <a:ea typeface="华文楷体"/>
              <a:cs typeface="华文楷体"/>
            </a:endParaRPr>
          </a:p>
          <a:p>
            <a:endParaRPr lang="en-US" altLang="zh-CN" sz="2000" dirty="0">
              <a:latin typeface="华文楷体"/>
              <a:ea typeface="华文楷体"/>
              <a:cs typeface="华文楷体"/>
            </a:endParaRPr>
          </a:p>
          <a:p>
            <a:r>
              <a:rPr lang="zh-CN" altLang="en-US" sz="2000" dirty="0" smtClean="0">
                <a:latin typeface="华文楷体"/>
                <a:ea typeface="华文楷体"/>
                <a:cs typeface="华文楷体"/>
              </a:rPr>
              <a:t>转动能被星风带走</a:t>
            </a:r>
            <a:endParaRPr lang="en-US" altLang="zh-CN" sz="2000" dirty="0" smtClean="0">
              <a:latin typeface="华文楷体"/>
              <a:ea typeface="华文楷体"/>
              <a:cs typeface="华文楷体"/>
            </a:endParaRPr>
          </a:p>
          <a:p>
            <a:endParaRPr lang="en-US" altLang="zh-CN" sz="2000" dirty="0" smtClean="0">
              <a:latin typeface="华文楷体"/>
              <a:ea typeface="华文楷体"/>
              <a:cs typeface="华文楷体"/>
            </a:endParaRPr>
          </a:p>
          <a:p>
            <a:endParaRPr kumimoji="1" lang="zh-CN" altLang="en-US" sz="2000"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7" name="图片 6"/>
          <p:cNvPicPr>
            <a:picLocks noChangeAspect="1"/>
          </p:cNvPicPr>
          <p:nvPr/>
        </p:nvPicPr>
        <p:blipFill>
          <a:blip r:embed="rId3"/>
          <a:stretch>
            <a:fillRect/>
          </a:stretch>
        </p:blipFill>
        <p:spPr>
          <a:xfrm>
            <a:off x="719895" y="2733494"/>
            <a:ext cx="4483100" cy="1130300"/>
          </a:xfrm>
          <a:prstGeom prst="rect">
            <a:avLst/>
          </a:prstGeom>
        </p:spPr>
      </p:pic>
      <p:pic>
        <p:nvPicPr>
          <p:cNvPr id="2" name="图片 1" descr="屏幕快照 2016-05-10 下午5.09.25.png"/>
          <p:cNvPicPr>
            <a:picLocks noChangeAspect="1"/>
          </p:cNvPicPr>
          <p:nvPr/>
        </p:nvPicPr>
        <p:blipFill rotWithShape="1">
          <a:blip r:embed="rId4">
            <a:extLst>
              <a:ext uri="{28A0092B-C50C-407E-A947-70E740481C1C}">
                <a14:useLocalDpi xmlns:a14="http://schemas.microsoft.com/office/drawing/2010/main" val="0"/>
              </a:ext>
            </a:extLst>
          </a:blip>
          <a:srcRect l="17404" t="21951" r="18302" b="17471"/>
          <a:stretch/>
        </p:blipFill>
        <p:spPr>
          <a:xfrm>
            <a:off x="5521159" y="2867187"/>
            <a:ext cx="2874210" cy="27004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内容占位符 5"/>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CN" altLang="en-US" dirty="0" smtClean="0"/>
              <a:t>背景</a:t>
            </a:r>
            <a:endParaRPr kumimoji="1" lang="en-US" altLang="zh-CN" sz="3800" dirty="0" smtClean="0">
              <a:latin typeface="华文楷体"/>
              <a:ea typeface="华文楷体"/>
              <a:cs typeface="华文楷体"/>
            </a:endParaRPr>
          </a:p>
        </p:txBody>
      </p:sp>
    </p:spTree>
    <p:extLst>
      <p:ext uri="{BB962C8B-B14F-4D97-AF65-F5344CB8AC3E}">
        <p14:creationId xmlns:p14="http://schemas.microsoft.com/office/powerpoint/2010/main" val="28197250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背景介绍</a:t>
            </a:r>
            <a:endParaRPr kumimoji="1" lang="zh-CN" altLang="en-US" dirty="0"/>
          </a:p>
        </p:txBody>
      </p:sp>
      <p:sp>
        <p:nvSpPr>
          <p:cNvPr id="3" name="内容占位符 2"/>
          <p:cNvSpPr>
            <a:spLocks noGrp="1"/>
          </p:cNvSpPr>
          <p:nvPr>
            <p:ph idx="1"/>
          </p:nvPr>
        </p:nvSpPr>
        <p:spPr/>
        <p:txBody>
          <a:bodyPr/>
          <a:lstStyle/>
          <a:p>
            <a:r>
              <a:rPr kumimoji="1" lang="zh-CN" altLang="en-US" dirty="0" smtClean="0"/>
              <a:t>脉冲星计时测量引力波</a:t>
            </a:r>
            <a:endParaRPr kumimoji="1" lang="zh-CN" altLang="en-US" dirty="0"/>
          </a:p>
        </p:txBody>
      </p:sp>
      <p:pic>
        <p:nvPicPr>
          <p:cNvPr id="9" name="图片 8" descr="PTA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35868"/>
            <a:ext cx="5788527" cy="4341395"/>
          </a:xfrm>
          <a:prstGeom prst="rect">
            <a:avLst/>
          </a:prstGeom>
        </p:spPr>
      </p:pic>
      <p:sp>
        <p:nvSpPr>
          <p:cNvPr id="10" name="文本框 9"/>
          <p:cNvSpPr txBox="1"/>
          <p:nvPr/>
        </p:nvSpPr>
        <p:spPr>
          <a:xfrm>
            <a:off x="6563895" y="2115556"/>
            <a:ext cx="1946341" cy="369332"/>
          </a:xfrm>
          <a:prstGeom prst="rect">
            <a:avLst/>
          </a:prstGeom>
          <a:noFill/>
        </p:spPr>
        <p:txBody>
          <a:bodyPr wrap="none" rtlCol="0">
            <a:spAutoFit/>
          </a:bodyPr>
          <a:lstStyle/>
          <a:p>
            <a:r>
              <a:rPr kumimoji="1" lang="en-US" altLang="zh-CN" dirty="0" smtClean="0"/>
              <a:t>Pulsar timing array</a:t>
            </a:r>
            <a:endParaRPr kumimoji="1" lang="zh-CN" altLang="en-US" dirty="0"/>
          </a:p>
        </p:txBody>
      </p:sp>
      <p:pic>
        <p:nvPicPr>
          <p:cNvPr id="11" name="图片 10" descr="屏幕快照 2016-05-09 上午11.34.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839" y="3716419"/>
            <a:ext cx="1919617" cy="2927684"/>
          </a:xfrm>
          <a:prstGeom prst="rect">
            <a:avLst/>
          </a:prstGeom>
        </p:spPr>
      </p:pic>
      <p:pic>
        <p:nvPicPr>
          <p:cNvPr id="12" name="图片 11" descr="屏幕快照 2016-05-09 上午11.3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480" y="2484888"/>
            <a:ext cx="1361574" cy="1335006"/>
          </a:xfrm>
          <a:prstGeom prst="rect">
            <a:avLst/>
          </a:prstGeom>
        </p:spPr>
      </p:pic>
    </p:spTree>
    <p:extLst>
      <p:ext uri="{BB962C8B-B14F-4D97-AF65-F5344CB8AC3E}">
        <p14:creationId xmlns:p14="http://schemas.microsoft.com/office/powerpoint/2010/main" val="37886369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3"/>
          <a:srcRect t="-59065" b="-59065"/>
          <a:stretch>
            <a:fillRect/>
          </a:stretch>
        </p:blipFill>
        <p:spPr>
          <a:xfrm>
            <a:off x="457200" y="1190803"/>
            <a:ext cx="3285958" cy="1807150"/>
          </a:xfrm>
        </p:spPr>
      </p:pic>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6" name="图片 5"/>
          <p:cNvPicPr>
            <a:picLocks noChangeAspect="1"/>
          </p:cNvPicPr>
          <p:nvPr/>
        </p:nvPicPr>
        <p:blipFill>
          <a:blip r:embed="rId4"/>
          <a:stretch>
            <a:fillRect/>
          </a:stretch>
        </p:blipFill>
        <p:spPr>
          <a:xfrm>
            <a:off x="4982410" y="1628734"/>
            <a:ext cx="3372854" cy="870099"/>
          </a:xfrm>
          <a:prstGeom prst="rect">
            <a:avLst/>
          </a:prstGeom>
        </p:spPr>
      </p:pic>
      <p:sp>
        <p:nvSpPr>
          <p:cNvPr id="7" name="文本框 6"/>
          <p:cNvSpPr txBox="1"/>
          <p:nvPr/>
        </p:nvSpPr>
        <p:spPr>
          <a:xfrm>
            <a:off x="4177224" y="1914176"/>
            <a:ext cx="386870" cy="369332"/>
          </a:xfrm>
          <a:prstGeom prst="rect">
            <a:avLst/>
          </a:prstGeom>
          <a:noFill/>
        </p:spPr>
        <p:txBody>
          <a:bodyPr wrap="none" rtlCol="0">
            <a:spAutoFit/>
          </a:bodyPr>
          <a:lstStyle/>
          <a:p>
            <a:r>
              <a:rPr kumimoji="1" lang="en-US" altLang="zh-CN" dirty="0" smtClean="0"/>
              <a:t>or</a:t>
            </a:r>
            <a:endParaRPr kumimoji="1" lang="zh-CN" altLang="en-US" dirty="0"/>
          </a:p>
        </p:txBody>
      </p:sp>
      <p:sp>
        <p:nvSpPr>
          <p:cNvPr id="8" name="下箭头 7"/>
          <p:cNvSpPr/>
          <p:nvPr/>
        </p:nvSpPr>
        <p:spPr>
          <a:xfrm>
            <a:off x="3850107" y="2352893"/>
            <a:ext cx="1065462" cy="1122947"/>
          </a:xfrm>
          <a:prstGeom prst="downArrow">
            <a:avLst/>
          </a:prstGeom>
          <a:solidFill>
            <a:srgbClr val="FF0000">
              <a:alpha val="2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文本框 8"/>
          <p:cNvSpPr txBox="1"/>
          <p:nvPr/>
        </p:nvSpPr>
        <p:spPr>
          <a:xfrm>
            <a:off x="2900947" y="3652071"/>
            <a:ext cx="2935156" cy="369332"/>
          </a:xfrm>
          <a:prstGeom prst="rect">
            <a:avLst/>
          </a:prstGeom>
          <a:noFill/>
        </p:spPr>
        <p:txBody>
          <a:bodyPr wrap="none" rtlCol="0">
            <a:spAutoFit/>
          </a:bodyPr>
          <a:lstStyle/>
          <a:p>
            <a:r>
              <a:rPr kumimoji="1" lang="en-US" altLang="zh-CN" dirty="0" err="1" smtClean="0"/>
              <a:t>B</a:t>
            </a:r>
            <a:r>
              <a:rPr kumimoji="1" lang="en-US" altLang="zh-CN" baseline="-25000" dirty="0" err="1" smtClean="0"/>
              <a:t>effect</a:t>
            </a:r>
            <a:r>
              <a:rPr kumimoji="1" lang="en-US" altLang="zh-CN" dirty="0" smtClean="0"/>
              <a:t>=</a:t>
            </a:r>
            <a:r>
              <a:rPr kumimoji="1" lang="en-US" altLang="zh-CN" dirty="0" err="1" smtClean="0"/>
              <a:t>Bcos</a:t>
            </a:r>
            <a:r>
              <a:rPr kumimoji="1" lang="el-GR" altLang="zh-CN" dirty="0" smtClean="0"/>
              <a:t>α   </a:t>
            </a:r>
            <a:r>
              <a:rPr kumimoji="1" lang="en-US" altLang="zh-CN" dirty="0" smtClean="0"/>
              <a:t>or  </a:t>
            </a:r>
            <a:r>
              <a:rPr kumimoji="1" lang="en-US" altLang="zh-CN" dirty="0" err="1"/>
              <a:t>B</a:t>
            </a:r>
            <a:r>
              <a:rPr kumimoji="1" lang="en-US" altLang="zh-CN" baseline="-25000" dirty="0" err="1"/>
              <a:t>effect</a:t>
            </a:r>
            <a:r>
              <a:rPr kumimoji="1" lang="en-US" altLang="zh-CN" dirty="0"/>
              <a:t>=</a:t>
            </a:r>
            <a:r>
              <a:rPr kumimoji="1" lang="en-US" altLang="zh-CN" dirty="0" err="1" smtClean="0"/>
              <a:t>Bsin</a:t>
            </a:r>
            <a:r>
              <a:rPr kumimoji="1" lang="el-GR" altLang="zh-CN" dirty="0" smtClean="0"/>
              <a:t>α</a:t>
            </a:r>
            <a:endParaRPr kumimoji="1" lang="zh-CN" altLang="en-US" dirty="0"/>
          </a:p>
        </p:txBody>
      </p:sp>
      <p:sp>
        <p:nvSpPr>
          <p:cNvPr id="10" name="文本框 9"/>
          <p:cNvSpPr txBox="1"/>
          <p:nvPr/>
        </p:nvSpPr>
        <p:spPr>
          <a:xfrm>
            <a:off x="655053" y="4344737"/>
            <a:ext cx="2262558" cy="400110"/>
          </a:xfrm>
          <a:prstGeom prst="rect">
            <a:avLst/>
          </a:prstGeom>
          <a:noFill/>
        </p:spPr>
        <p:txBody>
          <a:bodyPr wrap="none" rtlCol="0">
            <a:spAutoFit/>
          </a:bodyPr>
          <a:lstStyle/>
          <a:p>
            <a:r>
              <a:rPr kumimoji="1" lang="zh-CN" altLang="en-US" sz="2000" dirty="0" smtClean="0">
                <a:latin typeface="华文楷体"/>
                <a:ea typeface="华文楷体"/>
                <a:cs typeface="华文楷体"/>
              </a:rPr>
              <a:t>当</a:t>
            </a:r>
            <a:r>
              <a:rPr kumimoji="1" lang="en-US" altLang="zh-CN" sz="2000" dirty="0" err="1" smtClean="0">
                <a:latin typeface="华文楷体"/>
                <a:ea typeface="华文楷体"/>
                <a:cs typeface="华文楷体"/>
              </a:rPr>
              <a:t>B</a:t>
            </a:r>
            <a:r>
              <a:rPr kumimoji="1" lang="en-US" altLang="zh-CN" sz="2000" baseline="-25000" dirty="0" err="1" smtClean="0">
                <a:latin typeface="华文楷体"/>
                <a:ea typeface="华文楷体"/>
                <a:cs typeface="华文楷体"/>
              </a:rPr>
              <a:t>effect</a:t>
            </a:r>
            <a:r>
              <a:rPr kumimoji="1" lang="zh-CN" altLang="en-US" sz="2000" dirty="0" smtClean="0">
                <a:latin typeface="华文楷体"/>
                <a:ea typeface="华文楷体"/>
                <a:cs typeface="华文楷体"/>
              </a:rPr>
              <a:t>为常数时，</a:t>
            </a:r>
            <a:endParaRPr kumimoji="1" lang="zh-CN" altLang="en-US" sz="2000" dirty="0">
              <a:latin typeface="华文楷体"/>
              <a:ea typeface="华文楷体"/>
              <a:cs typeface="华文楷体"/>
            </a:endParaRPr>
          </a:p>
        </p:txBody>
      </p:sp>
      <p:pic>
        <p:nvPicPr>
          <p:cNvPr id="11" name="图片 10"/>
          <p:cNvPicPr>
            <a:picLocks noChangeAspect="1"/>
          </p:cNvPicPr>
          <p:nvPr/>
        </p:nvPicPr>
        <p:blipFill>
          <a:blip r:embed="rId5"/>
          <a:stretch>
            <a:fillRect/>
          </a:stretch>
        </p:blipFill>
        <p:spPr>
          <a:xfrm>
            <a:off x="2971800" y="4012374"/>
            <a:ext cx="1332832" cy="1015491"/>
          </a:xfrm>
          <a:prstGeom prst="rect">
            <a:avLst/>
          </a:prstGeom>
        </p:spPr>
      </p:pic>
      <p:pic>
        <p:nvPicPr>
          <p:cNvPr id="12" name="图片 11"/>
          <p:cNvPicPr>
            <a:picLocks noChangeAspect="1"/>
          </p:cNvPicPr>
          <p:nvPr/>
        </p:nvPicPr>
        <p:blipFill>
          <a:blip r:embed="rId6"/>
          <a:stretch>
            <a:fillRect/>
          </a:stretch>
        </p:blipFill>
        <p:spPr>
          <a:xfrm>
            <a:off x="4552282" y="3985797"/>
            <a:ext cx="1282700" cy="1028700"/>
          </a:xfrm>
          <a:prstGeom prst="rect">
            <a:avLst/>
          </a:prstGeom>
        </p:spPr>
      </p:pic>
      <p:sp>
        <p:nvSpPr>
          <p:cNvPr id="13" name="文本框 12"/>
          <p:cNvSpPr txBox="1"/>
          <p:nvPr/>
        </p:nvSpPr>
        <p:spPr>
          <a:xfrm>
            <a:off x="6002422" y="4344737"/>
            <a:ext cx="1217851" cy="400110"/>
          </a:xfrm>
          <a:prstGeom prst="rect">
            <a:avLst/>
          </a:prstGeom>
          <a:noFill/>
        </p:spPr>
        <p:txBody>
          <a:bodyPr wrap="none" rtlCol="0">
            <a:spAutoFit/>
          </a:bodyPr>
          <a:lstStyle/>
          <a:p>
            <a:r>
              <a:rPr kumimoji="1" lang="zh-CN" altLang="en-US" sz="2000" dirty="0" smtClean="0"/>
              <a:t>（</a:t>
            </a:r>
            <a:r>
              <a:rPr kumimoji="1" lang="en-US" altLang="zh-CN" sz="2000" dirty="0" smtClean="0"/>
              <a:t>n&gt;=3</a:t>
            </a:r>
            <a:r>
              <a:rPr kumimoji="1" lang="zh-CN" altLang="en-US" sz="2000" dirty="0" smtClean="0"/>
              <a:t>）</a:t>
            </a:r>
            <a:endParaRPr kumimoji="1" lang="zh-CN" altLang="en-US" sz="2000" dirty="0"/>
          </a:p>
        </p:txBody>
      </p:sp>
      <p:sp>
        <p:nvSpPr>
          <p:cNvPr id="14" name="文本框 13"/>
          <p:cNvSpPr txBox="1"/>
          <p:nvPr/>
        </p:nvSpPr>
        <p:spPr>
          <a:xfrm>
            <a:off x="626381" y="5106434"/>
            <a:ext cx="7101686" cy="984885"/>
          </a:xfrm>
          <a:prstGeom prst="rect">
            <a:avLst/>
          </a:prstGeom>
          <a:noFill/>
        </p:spPr>
        <p:txBody>
          <a:bodyPr wrap="none" rtlCol="0">
            <a:spAutoFit/>
          </a:bodyPr>
          <a:lstStyle/>
          <a:p>
            <a:r>
              <a:rPr lang="zh-CN" altLang="en-US" sz="2000" dirty="0" smtClean="0">
                <a:latin typeface="华文楷体"/>
                <a:ea typeface="华文楷体"/>
                <a:cs typeface="华文楷体"/>
              </a:rPr>
              <a:t>由于</a:t>
            </a:r>
            <a:r>
              <a:rPr lang="el-GR" altLang="zh-CN" sz="2000" dirty="0" smtClean="0">
                <a:latin typeface="华文楷体"/>
                <a:ea typeface="华文楷体"/>
                <a:cs typeface="华文楷体"/>
              </a:rPr>
              <a:t>  </a:t>
            </a:r>
            <a:r>
              <a:rPr lang="zh-CN" altLang="en-US" sz="2000" dirty="0" smtClean="0">
                <a:latin typeface="华文楷体"/>
                <a:ea typeface="华文楷体"/>
                <a:cs typeface="华文楷体"/>
              </a:rPr>
              <a:t>非常</a:t>
            </a:r>
            <a:r>
              <a:rPr lang="zh-CN" altLang="en-US" sz="2000" dirty="0">
                <a:latin typeface="华文楷体"/>
                <a:ea typeface="华文楷体"/>
                <a:cs typeface="华文楷体"/>
              </a:rPr>
              <a:t>小，因此一般用一个</a:t>
            </a:r>
            <a:r>
              <a:rPr lang="en-US" altLang="zh-CN" sz="2000" dirty="0">
                <a:solidFill>
                  <a:srgbClr val="FF0000"/>
                </a:solidFill>
                <a:latin typeface="华文楷体"/>
                <a:ea typeface="华文楷体"/>
                <a:cs typeface="华文楷体"/>
              </a:rPr>
              <a:t>2</a:t>
            </a:r>
            <a:r>
              <a:rPr lang="zh-CN" altLang="en-US" sz="2000" dirty="0">
                <a:solidFill>
                  <a:srgbClr val="FF0000"/>
                </a:solidFill>
                <a:latin typeface="华文楷体"/>
                <a:ea typeface="华文楷体"/>
                <a:cs typeface="华文楷体"/>
              </a:rPr>
              <a:t>阶多项式描述脉冲到达相位</a:t>
            </a:r>
            <a:r>
              <a:rPr lang="zh-CN" altLang="en-US" sz="2000" dirty="0" smtClean="0">
                <a:solidFill>
                  <a:srgbClr val="FF0000"/>
                </a:solidFill>
                <a:latin typeface="华文楷体"/>
                <a:ea typeface="华文楷体"/>
                <a:cs typeface="华文楷体"/>
              </a:rPr>
              <a:t>：</a:t>
            </a:r>
            <a:endParaRPr lang="el-GR" altLang="zh-CN" sz="2000" dirty="0" smtClean="0">
              <a:solidFill>
                <a:srgbClr val="FF0000"/>
              </a:solidFill>
              <a:latin typeface="华文楷体"/>
              <a:ea typeface="华文楷体"/>
              <a:cs typeface="华文楷体"/>
            </a:endParaRPr>
          </a:p>
          <a:p>
            <a:endParaRPr lang="zh-CN" altLang="en-US" sz="2000" dirty="0">
              <a:latin typeface="华文楷体"/>
              <a:ea typeface="华文楷体"/>
              <a:cs typeface="华文楷体"/>
            </a:endParaRPr>
          </a:p>
          <a:p>
            <a:endParaRPr kumimoji="1" lang="zh-CN" altLang="en-US" dirty="0"/>
          </a:p>
        </p:txBody>
      </p:sp>
      <p:graphicFrame>
        <p:nvGraphicFramePr>
          <p:cNvPr id="15" name="对象 14"/>
          <p:cNvGraphicFramePr>
            <a:graphicFrameLocks noChangeAspect="1"/>
          </p:cNvGraphicFramePr>
          <p:nvPr>
            <p:extLst>
              <p:ext uri="{D42A27DB-BD31-4B8C-83A1-F6EECF244321}">
                <p14:modId xmlns:p14="http://schemas.microsoft.com/office/powerpoint/2010/main" val="1620366947"/>
              </p:ext>
            </p:extLst>
          </p:nvPr>
        </p:nvGraphicFramePr>
        <p:xfrm>
          <a:off x="1169736" y="5146859"/>
          <a:ext cx="264026" cy="369636"/>
        </p:xfrm>
        <a:graphic>
          <a:graphicData uri="http://schemas.openxmlformats.org/presentationml/2006/ole">
            <mc:AlternateContent xmlns:mc="http://schemas.openxmlformats.org/markup-compatibility/2006">
              <mc:Choice xmlns:v="urn:schemas-microsoft-com:vml" Requires="v">
                <p:oleObj spid="_x0000_s1551" name="公式" r:id="rId7" imgW="127000" imgH="177800" progId="Equation.3">
                  <p:embed/>
                </p:oleObj>
              </mc:Choice>
              <mc:Fallback>
                <p:oleObj name="公式" r:id="rId7" imgW="127000" imgH="177800" progId="Equation.3">
                  <p:embed/>
                  <p:pic>
                    <p:nvPicPr>
                      <p:cNvPr id="0" name=""/>
                      <p:cNvPicPr/>
                      <p:nvPr/>
                    </p:nvPicPr>
                    <p:blipFill>
                      <a:blip r:embed="rId8"/>
                      <a:stretch>
                        <a:fillRect/>
                      </a:stretch>
                    </p:blipFill>
                    <p:spPr>
                      <a:xfrm>
                        <a:off x="1169736" y="5146859"/>
                        <a:ext cx="264026" cy="369636"/>
                      </a:xfrm>
                      <a:prstGeom prst="rect">
                        <a:avLst/>
                      </a:prstGeom>
                    </p:spPr>
                  </p:pic>
                </p:oleObj>
              </mc:Fallback>
            </mc:AlternateContent>
          </a:graphicData>
        </a:graphic>
      </p:graphicFrame>
      <p:pic>
        <p:nvPicPr>
          <p:cNvPr id="16" name="图片 15"/>
          <p:cNvPicPr>
            <a:picLocks noChangeAspect="1"/>
          </p:cNvPicPr>
          <p:nvPr/>
        </p:nvPicPr>
        <p:blipFill>
          <a:blip r:embed="rId9"/>
          <a:stretch>
            <a:fillRect/>
          </a:stretch>
        </p:blipFill>
        <p:spPr>
          <a:xfrm>
            <a:off x="2971800" y="5687625"/>
            <a:ext cx="2914984" cy="807388"/>
          </a:xfrm>
          <a:prstGeom prst="rect">
            <a:avLst/>
          </a:prstGeom>
        </p:spPr>
      </p:pic>
    </p:spTree>
    <p:extLst>
      <p:ext uri="{BB962C8B-B14F-4D97-AF65-F5344CB8AC3E}">
        <p14:creationId xmlns:p14="http://schemas.microsoft.com/office/powerpoint/2010/main" val="3774687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sz="2000" dirty="0" smtClean="0">
              <a:latin typeface="华文楷体"/>
              <a:ea typeface="华文楷体"/>
              <a:cs typeface="华文楷体"/>
            </a:endParaRPr>
          </a:p>
          <a:p>
            <a:endParaRPr lang="en-US" altLang="zh-CN" sz="2000" dirty="0">
              <a:latin typeface="华文楷体"/>
              <a:ea typeface="华文楷体"/>
              <a:cs typeface="华文楷体"/>
            </a:endParaRPr>
          </a:p>
          <a:p>
            <a:r>
              <a:rPr lang="zh-CN" altLang="en-US" sz="2000" dirty="0" smtClean="0">
                <a:latin typeface="华文楷体"/>
                <a:ea typeface="华文楷体"/>
                <a:cs typeface="华文楷体"/>
              </a:rPr>
              <a:t>可</a:t>
            </a:r>
            <a:r>
              <a:rPr lang="zh-CN" altLang="en-US" sz="2000" dirty="0">
                <a:latin typeface="华文楷体"/>
                <a:ea typeface="华文楷体"/>
                <a:cs typeface="华文楷体"/>
              </a:rPr>
              <a:t>是，观察</a:t>
            </a:r>
            <a:r>
              <a:rPr lang="zh-CN" altLang="en-US" sz="2000" dirty="0" smtClean="0">
                <a:latin typeface="华文楷体"/>
                <a:ea typeface="华文楷体"/>
                <a:cs typeface="华文楷体"/>
              </a:rPr>
              <a:t>到的</a:t>
            </a:r>
            <a:r>
              <a:rPr lang="el-GR" altLang="zh-CN" sz="2000" dirty="0" smtClean="0">
                <a:latin typeface="华文楷体"/>
                <a:ea typeface="华文楷体"/>
                <a:cs typeface="华文楷体"/>
              </a:rPr>
              <a:t>Φ(</a:t>
            </a:r>
            <a:r>
              <a:rPr lang="en-US" altLang="zh-CN" sz="2000" dirty="0" smtClean="0">
                <a:latin typeface="华文楷体"/>
                <a:ea typeface="华文楷体"/>
                <a:cs typeface="华文楷体"/>
              </a:rPr>
              <a:t>t)</a:t>
            </a:r>
            <a:r>
              <a:rPr lang="zh-CN" altLang="en-US" sz="2000" dirty="0" smtClean="0">
                <a:latin typeface="华文楷体"/>
                <a:ea typeface="华文楷体"/>
                <a:cs typeface="华文楷体"/>
              </a:rPr>
              <a:t>总是很难</a:t>
            </a:r>
            <a:r>
              <a:rPr lang="zh-CN" altLang="en-US" sz="2000" dirty="0">
                <a:latin typeface="华文楷体"/>
                <a:ea typeface="华文楷体"/>
                <a:cs typeface="华文楷体"/>
              </a:rPr>
              <a:t>用上式拟合好。拟合不好的那部分残差就叫</a:t>
            </a:r>
            <a:r>
              <a:rPr lang="zh-CN" altLang="en-US" sz="2000" dirty="0" smtClean="0">
                <a:latin typeface="华文楷体"/>
                <a:ea typeface="华文楷体"/>
                <a:cs typeface="华文楷体"/>
              </a:rPr>
              <a:t>“</a:t>
            </a:r>
            <a:r>
              <a:rPr lang="zh-CN" altLang="en-US" sz="2000" dirty="0" smtClean="0">
                <a:solidFill>
                  <a:srgbClr val="FF0000"/>
                </a:solidFill>
                <a:latin typeface="华文楷体"/>
                <a:ea typeface="华文楷体"/>
                <a:cs typeface="华文楷体"/>
              </a:rPr>
              <a:t>计时噪声</a:t>
            </a:r>
            <a:r>
              <a:rPr lang="zh-CN" altLang="en-US" sz="2000" dirty="0">
                <a:latin typeface="华文楷体"/>
                <a:ea typeface="华文楷体"/>
                <a:cs typeface="华文楷体"/>
              </a:rPr>
              <a:t>”</a:t>
            </a:r>
          </a:p>
          <a:p>
            <a:r>
              <a:rPr lang="zh-CN" altLang="en-US" sz="2000" dirty="0">
                <a:latin typeface="华文楷体"/>
                <a:ea typeface="华文楷体"/>
                <a:cs typeface="华文楷体"/>
              </a:rPr>
              <a:t>引力波的信号蕴藏于噪声中，为此，我们必须尽可能多地扣除其它噪声。</a:t>
            </a:r>
          </a:p>
          <a:p>
            <a:r>
              <a:rPr kumimoji="1" lang="zh-CN" altLang="en-US" dirty="0" smtClean="0"/>
              <a:t>计时噪声的特征</a:t>
            </a:r>
            <a:endParaRPr kumimoji="1" lang="en-US" altLang="zh-CN" dirty="0" smtClean="0"/>
          </a:p>
          <a:p>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
        <p:nvSpPr>
          <p:cNvPr id="5" name="内容占位符 5"/>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CN" altLang="en-US" dirty="0" smtClean="0"/>
              <a:t>背景</a:t>
            </a:r>
            <a:endParaRPr kumimoji="1" lang="en-US" altLang="zh-CN" sz="3800" dirty="0" smtClean="0">
              <a:latin typeface="华文楷体"/>
              <a:ea typeface="华文楷体"/>
              <a:cs typeface="华文楷体"/>
            </a:endParaRPr>
          </a:p>
        </p:txBody>
      </p:sp>
    </p:spTree>
    <p:extLst>
      <p:ext uri="{BB962C8B-B14F-4D97-AF65-F5344CB8AC3E}">
        <p14:creationId xmlns:p14="http://schemas.microsoft.com/office/powerpoint/2010/main" val="35293033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711158" y="5307357"/>
            <a:ext cx="2393616" cy="662980"/>
          </a:xfrm>
          <a:prstGeom prst="rect">
            <a:avLst/>
          </a:prstGeom>
        </p:spPr>
      </p:pic>
      <p:sp>
        <p:nvSpPr>
          <p:cNvPr id="7"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
        <p:nvSpPr>
          <p:cNvPr id="8" name="内容占位符 5"/>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CN" altLang="en-US" dirty="0" smtClean="0"/>
              <a:t>背景：脉冲星计时噪声的特征</a:t>
            </a:r>
            <a:endParaRPr kumimoji="1" lang="en-US" altLang="zh-CN" dirty="0" smtClean="0"/>
          </a:p>
          <a:p>
            <a:endParaRPr kumimoji="1" lang="en-US" altLang="zh-CN" dirty="0"/>
          </a:p>
          <a:p>
            <a:endParaRPr kumimoji="1" lang="en-US" altLang="zh-CN" dirty="0" smtClean="0"/>
          </a:p>
          <a:p>
            <a:endParaRPr kumimoji="1" lang="en-US" altLang="zh-CN" sz="2200" dirty="0"/>
          </a:p>
          <a:p>
            <a:endParaRPr kumimoji="1" lang="en-US" altLang="zh-CN" sz="2200" dirty="0" smtClean="0"/>
          </a:p>
          <a:p>
            <a:endParaRPr lang="en-US" altLang="zh-CN" sz="2200" dirty="0" smtClean="0"/>
          </a:p>
          <a:p>
            <a:r>
              <a:rPr lang="en-US" altLang="zh-CN" sz="2000" dirty="0" smtClean="0">
                <a:latin typeface="华文楷体"/>
                <a:ea typeface="华文楷体"/>
                <a:cs typeface="华文楷体"/>
              </a:rPr>
              <a:t>Hobbs </a:t>
            </a:r>
            <a:r>
              <a:rPr lang="en-US" altLang="zh-CN" sz="2000" dirty="0">
                <a:latin typeface="华文楷体"/>
                <a:ea typeface="华文楷体"/>
                <a:cs typeface="华文楷体"/>
              </a:rPr>
              <a:t>2010 </a:t>
            </a:r>
            <a:r>
              <a:rPr lang="zh-CN" altLang="en-US" sz="2000" dirty="0">
                <a:latin typeface="华文楷体"/>
                <a:ea typeface="华文楷体"/>
                <a:cs typeface="华文楷体"/>
              </a:rPr>
              <a:t>研究的</a:t>
            </a:r>
            <a:r>
              <a:rPr lang="en-US" altLang="zh-CN" sz="2000" dirty="0">
                <a:latin typeface="华文楷体"/>
                <a:ea typeface="华文楷体"/>
                <a:cs typeface="华文楷体"/>
              </a:rPr>
              <a:t>366</a:t>
            </a:r>
            <a:r>
              <a:rPr lang="zh-CN" altLang="en-US" sz="2000" dirty="0">
                <a:latin typeface="华文楷体"/>
                <a:ea typeface="华文楷体"/>
                <a:cs typeface="华文楷体"/>
              </a:rPr>
              <a:t>颗脉冲星长期计时噪音大部分显示出</a:t>
            </a:r>
            <a:r>
              <a:rPr lang="zh-CN" altLang="en-US" sz="2000" dirty="0" smtClean="0">
                <a:latin typeface="华文楷体"/>
                <a:ea typeface="华文楷体"/>
                <a:cs typeface="华文楷体"/>
              </a:rPr>
              <a:t>以上形状</a:t>
            </a:r>
            <a:endParaRPr lang="zh-CN" altLang="en-US" sz="2000" dirty="0">
              <a:latin typeface="华文楷体"/>
              <a:ea typeface="华文楷体"/>
              <a:cs typeface="华文楷体"/>
            </a:endParaRPr>
          </a:p>
          <a:p>
            <a:pPr marL="0" indent="0">
              <a:buNone/>
            </a:pPr>
            <a:r>
              <a:rPr lang="zh-CN" altLang="en-US" sz="2000" dirty="0" smtClean="0">
                <a:latin typeface="华文楷体"/>
                <a:ea typeface="华文楷体"/>
                <a:cs typeface="华文楷体"/>
              </a:rPr>
              <a:t>即</a:t>
            </a:r>
            <a:r>
              <a:rPr lang="en-US" altLang="zh-CN" sz="2000" dirty="0" smtClean="0">
                <a:solidFill>
                  <a:srgbClr val="FF0000"/>
                </a:solidFill>
                <a:latin typeface="华文楷体"/>
                <a:ea typeface="华文楷体"/>
                <a:cs typeface="华文楷体"/>
              </a:rPr>
              <a:t>3</a:t>
            </a:r>
            <a:r>
              <a:rPr lang="zh-CN" altLang="en-US" sz="2000" dirty="0" smtClean="0">
                <a:solidFill>
                  <a:srgbClr val="FF0000"/>
                </a:solidFill>
                <a:latin typeface="华文楷体"/>
                <a:ea typeface="华文楷体"/>
                <a:cs typeface="华文楷体"/>
              </a:rPr>
              <a:t>次多项式（</a:t>
            </a:r>
            <a:r>
              <a:rPr lang="zh-CN" altLang="en-US" sz="2000" dirty="0">
                <a:solidFill>
                  <a:srgbClr val="FF0000"/>
                </a:solidFill>
                <a:latin typeface="华文楷体"/>
                <a:ea typeface="华文楷体"/>
                <a:cs typeface="华文楷体"/>
              </a:rPr>
              <a:t>多数中的多数）、</a:t>
            </a:r>
            <a:r>
              <a:rPr lang="en-US" altLang="zh-CN" sz="2000" dirty="0" smtClean="0">
                <a:solidFill>
                  <a:srgbClr val="FF0000"/>
                </a:solidFill>
                <a:latin typeface="华文楷体"/>
                <a:ea typeface="华文楷体"/>
                <a:cs typeface="华文楷体"/>
              </a:rPr>
              <a:t>4</a:t>
            </a:r>
            <a:r>
              <a:rPr lang="zh-CN" altLang="en-US" sz="2000" dirty="0" smtClean="0">
                <a:solidFill>
                  <a:srgbClr val="FF0000"/>
                </a:solidFill>
                <a:latin typeface="华文楷体"/>
                <a:ea typeface="华文楷体"/>
                <a:cs typeface="华文楷体"/>
              </a:rPr>
              <a:t>次多项式</a:t>
            </a:r>
            <a:endParaRPr lang="zh-CN" altLang="en-US" sz="2000" dirty="0">
              <a:solidFill>
                <a:srgbClr val="FF0000"/>
              </a:solidFill>
              <a:latin typeface="华文楷体"/>
              <a:ea typeface="华文楷体"/>
              <a:cs typeface="华文楷体"/>
            </a:endParaRPr>
          </a:p>
          <a:p>
            <a:r>
              <a:rPr lang="zh-CN" altLang="en-US" sz="2000" dirty="0" smtClean="0">
                <a:latin typeface="华文楷体"/>
                <a:ea typeface="华文楷体"/>
                <a:cs typeface="华文楷体"/>
              </a:rPr>
              <a:t>因此</a:t>
            </a:r>
            <a:r>
              <a:rPr lang="en-US" altLang="zh-CN" sz="2000" dirty="0" smtClean="0">
                <a:latin typeface="华文楷体"/>
                <a:ea typeface="华文楷体"/>
                <a:cs typeface="华文楷体"/>
              </a:rPr>
              <a:t>,                                        </a:t>
            </a:r>
            <a:r>
              <a:rPr lang="zh-TW" altLang="en-US" sz="2000" dirty="0" smtClean="0">
                <a:latin typeface="华文楷体"/>
                <a:ea typeface="华文楷体"/>
                <a:cs typeface="华文楷体"/>
              </a:rPr>
              <a:t>需要</a:t>
            </a:r>
            <a:r>
              <a:rPr lang="zh-TW" altLang="en-US" sz="2000" dirty="0">
                <a:latin typeface="华文楷体"/>
                <a:ea typeface="华文楷体"/>
                <a:cs typeface="华文楷体"/>
              </a:rPr>
              <a:t>加上</a:t>
            </a:r>
            <a:r>
              <a:rPr lang="en-US" altLang="zh-TW" sz="2000" dirty="0">
                <a:latin typeface="华文楷体"/>
                <a:ea typeface="华文楷体"/>
                <a:cs typeface="华文楷体"/>
              </a:rPr>
              <a:t>3</a:t>
            </a:r>
            <a:r>
              <a:rPr lang="zh-TW" altLang="en-US" sz="2000" dirty="0">
                <a:latin typeface="华文楷体"/>
                <a:ea typeface="华文楷体"/>
                <a:cs typeface="华文楷体"/>
              </a:rPr>
              <a:t>次项、</a:t>
            </a:r>
            <a:r>
              <a:rPr lang="en-US" altLang="zh-TW" sz="2000" dirty="0">
                <a:latin typeface="华文楷体"/>
                <a:ea typeface="华文楷体"/>
                <a:cs typeface="华文楷体"/>
              </a:rPr>
              <a:t>4</a:t>
            </a:r>
            <a:r>
              <a:rPr lang="zh-TW" altLang="en-US" sz="2000" dirty="0">
                <a:latin typeface="华文楷体"/>
                <a:ea typeface="华文楷体"/>
                <a:cs typeface="华文楷体"/>
              </a:rPr>
              <a:t>项。</a:t>
            </a:r>
            <a:endParaRPr kumimoji="1" lang="en-US" altLang="zh-CN" sz="2000" dirty="0" smtClean="0">
              <a:latin typeface="华文楷体"/>
              <a:ea typeface="华文楷体"/>
              <a:cs typeface="华文楷体"/>
            </a:endParaRPr>
          </a:p>
          <a:p>
            <a:endParaRPr kumimoji="1" lang="en-US" altLang="zh-CN" sz="3800" dirty="0" smtClean="0">
              <a:latin typeface="华文楷体"/>
              <a:ea typeface="华文楷体"/>
              <a:cs typeface="华文楷体"/>
            </a:endParaRPr>
          </a:p>
        </p:txBody>
      </p:sp>
      <p:pic>
        <p:nvPicPr>
          <p:cNvPr id="10" name="图片 9"/>
          <p:cNvPicPr>
            <a:picLocks noChangeAspect="1"/>
          </p:cNvPicPr>
          <p:nvPr/>
        </p:nvPicPr>
        <p:blipFill>
          <a:blip r:embed="rId3"/>
          <a:stretch>
            <a:fillRect/>
          </a:stretch>
        </p:blipFill>
        <p:spPr>
          <a:xfrm>
            <a:off x="762000" y="2411992"/>
            <a:ext cx="4016542" cy="1341870"/>
          </a:xfrm>
          <a:prstGeom prst="rect">
            <a:avLst/>
          </a:prstGeom>
        </p:spPr>
      </p:pic>
      <p:pic>
        <p:nvPicPr>
          <p:cNvPr id="11" name="图片 10"/>
          <p:cNvPicPr>
            <a:picLocks noChangeAspect="1"/>
          </p:cNvPicPr>
          <p:nvPr/>
        </p:nvPicPr>
        <p:blipFill>
          <a:blip r:embed="rId4"/>
          <a:stretch>
            <a:fillRect/>
          </a:stretch>
        </p:blipFill>
        <p:spPr>
          <a:xfrm>
            <a:off x="5288381" y="2425360"/>
            <a:ext cx="3723688" cy="1341870"/>
          </a:xfrm>
          <a:prstGeom prst="rect">
            <a:avLst/>
          </a:prstGeom>
        </p:spPr>
      </p:pic>
      <p:pic>
        <p:nvPicPr>
          <p:cNvPr id="12" name="图片 11"/>
          <p:cNvPicPr>
            <a:picLocks noChangeAspect="1"/>
          </p:cNvPicPr>
          <p:nvPr/>
        </p:nvPicPr>
        <p:blipFill>
          <a:blip r:embed="rId5"/>
          <a:stretch>
            <a:fillRect/>
          </a:stretch>
        </p:blipFill>
        <p:spPr>
          <a:xfrm>
            <a:off x="762000" y="3683008"/>
            <a:ext cx="4016542" cy="728624"/>
          </a:xfrm>
          <a:prstGeom prst="rect">
            <a:avLst/>
          </a:prstGeom>
        </p:spPr>
      </p:pic>
    </p:spTree>
    <p:extLst>
      <p:ext uri="{BB962C8B-B14F-4D97-AF65-F5344CB8AC3E}">
        <p14:creationId xmlns:p14="http://schemas.microsoft.com/office/powerpoint/2010/main" val="33218807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背景：如何解释红噪声</a:t>
            </a:r>
            <a:endParaRPr kumimoji="1" lang="en-US" altLang="zh-CN" dirty="0" smtClean="0"/>
          </a:p>
          <a:p>
            <a:r>
              <a:rPr lang="en-US" altLang="zh-TW" sz="2000" dirty="0">
                <a:latin typeface="华文楷体"/>
                <a:ea typeface="华文楷体"/>
                <a:cs typeface="华文楷体"/>
              </a:rPr>
              <a:t>Shannon et al. 2013: </a:t>
            </a:r>
            <a:r>
              <a:rPr lang="zh-TW" altLang="en-US" sz="2000" dirty="0">
                <a:latin typeface="华文楷体"/>
                <a:ea typeface="华文楷体"/>
                <a:cs typeface="华文楷体"/>
              </a:rPr>
              <a:t>围绕</a:t>
            </a:r>
            <a:r>
              <a:rPr lang="en-US" altLang="zh-TW" sz="2000" dirty="0">
                <a:latin typeface="华文楷体"/>
                <a:ea typeface="华文楷体"/>
                <a:cs typeface="华文楷体"/>
              </a:rPr>
              <a:t>PSR </a:t>
            </a:r>
            <a:r>
              <a:rPr lang="en-US" altLang="zh-CN" sz="2000" dirty="0" smtClean="0">
                <a:latin typeface="华文楷体"/>
                <a:ea typeface="华文楷体"/>
                <a:cs typeface="华文楷体"/>
              </a:rPr>
              <a:t>B</a:t>
            </a:r>
            <a:r>
              <a:rPr lang="en-US" altLang="zh-TW" sz="2000" dirty="0" smtClean="0">
                <a:latin typeface="华文楷体"/>
                <a:ea typeface="华文楷体"/>
                <a:cs typeface="华文楷体"/>
              </a:rPr>
              <a:t>1937</a:t>
            </a:r>
            <a:r>
              <a:rPr lang="en-US" altLang="zh-TW" sz="2000" dirty="0">
                <a:latin typeface="华文楷体"/>
                <a:ea typeface="华文楷体"/>
                <a:cs typeface="华文楷体"/>
              </a:rPr>
              <a:t>+21</a:t>
            </a:r>
            <a:r>
              <a:rPr lang="zh-TW" altLang="en-US" sz="2000" dirty="0">
                <a:latin typeface="华文楷体"/>
                <a:ea typeface="华文楷体"/>
                <a:cs typeface="华文楷体"/>
              </a:rPr>
              <a:t>的</a:t>
            </a:r>
            <a:r>
              <a:rPr lang="zh-TW" altLang="en-US" sz="2000" dirty="0" smtClean="0">
                <a:latin typeface="华文楷体"/>
                <a:ea typeface="华文楷体"/>
                <a:cs typeface="华文楷体"/>
              </a:rPr>
              <a:t>小行星带</a:t>
            </a:r>
            <a:endParaRPr lang="en-US" altLang="zh-TW" sz="2000" dirty="0" smtClean="0">
              <a:latin typeface="华文楷体"/>
              <a:ea typeface="华文楷体"/>
              <a:cs typeface="华文楷体"/>
            </a:endParaRPr>
          </a:p>
          <a:p>
            <a:endParaRPr kumimoji="1" lang="zh-CN" altLang="en-US" sz="2000"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2"/>
          <a:stretch>
            <a:fillRect/>
          </a:stretch>
        </p:blipFill>
        <p:spPr>
          <a:xfrm>
            <a:off x="1737895" y="2605200"/>
            <a:ext cx="6042526" cy="3520963"/>
          </a:xfrm>
          <a:prstGeom prst="rect">
            <a:avLst/>
          </a:prstGeom>
        </p:spPr>
      </p:pic>
    </p:spTree>
    <p:extLst>
      <p:ext uri="{BB962C8B-B14F-4D97-AF65-F5344CB8AC3E}">
        <p14:creationId xmlns:p14="http://schemas.microsoft.com/office/powerpoint/2010/main" val="11185970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kumimoji="1" lang="zh-CN" altLang="en-US" sz="2000" dirty="0" smtClean="0">
                <a:latin typeface="华文楷体"/>
                <a:ea typeface="华文楷体"/>
                <a:cs typeface="华文楷体"/>
              </a:rPr>
              <a:t>张双南</a:t>
            </a:r>
            <a:r>
              <a:rPr kumimoji="1" lang="en-US" altLang="zh-CN" sz="2000" dirty="0" smtClean="0">
                <a:latin typeface="华文楷体"/>
                <a:ea typeface="华文楷体"/>
                <a:cs typeface="华文楷体"/>
              </a:rPr>
              <a:t>&amp;</a:t>
            </a:r>
            <a:r>
              <a:rPr kumimoji="1" lang="zh-CN" altLang="en-US" sz="2000" dirty="0" smtClean="0">
                <a:latin typeface="华文楷体"/>
                <a:ea typeface="华文楷体"/>
                <a:cs typeface="华文楷体"/>
              </a:rPr>
              <a:t>谢祎（</a:t>
            </a:r>
            <a:r>
              <a:rPr kumimoji="1" lang="en-US" altLang="zh-CN" sz="2000" dirty="0" smtClean="0">
                <a:latin typeface="华文楷体"/>
                <a:ea typeface="华文楷体"/>
                <a:cs typeface="华文楷体"/>
              </a:rPr>
              <a:t>Zhang&amp;Xie2012a,b</a:t>
            </a:r>
            <a:r>
              <a:rPr kumimoji="1" lang="zh-CN" altLang="en-US" sz="2000" dirty="0" smtClean="0">
                <a:latin typeface="华文楷体"/>
                <a:ea typeface="华文楷体"/>
                <a:cs typeface="华文楷体"/>
              </a:rPr>
              <a:t>）</a:t>
            </a:r>
            <a:r>
              <a:rPr kumimoji="1" lang="en-US" altLang="zh-CN" sz="2000" dirty="0" smtClean="0">
                <a:latin typeface="华文楷体"/>
                <a:ea typeface="华文楷体"/>
                <a:cs typeface="华文楷体"/>
              </a:rPr>
              <a:t>:</a:t>
            </a:r>
            <a:r>
              <a:rPr kumimoji="1" lang="zh-CN" altLang="en-US" sz="2000" dirty="0" smtClean="0">
                <a:latin typeface="华文楷体"/>
                <a:ea typeface="华文楷体"/>
                <a:cs typeface="华文楷体"/>
              </a:rPr>
              <a:t>脉冲星磁场强度的演化</a:t>
            </a:r>
            <a:endParaRPr kumimoji="1" lang="en-US" altLang="zh-CN" sz="2000" dirty="0">
              <a:latin typeface="华文楷体"/>
              <a:ea typeface="华文楷体"/>
              <a:cs typeface="华文楷体"/>
            </a:endParaRPr>
          </a:p>
          <a:p>
            <a:r>
              <a:rPr kumimoji="1" lang="en-US" altLang="zh-CN" sz="2000" dirty="0" err="1"/>
              <a:t>B</a:t>
            </a:r>
            <a:r>
              <a:rPr kumimoji="1" lang="en-US" altLang="zh-CN" sz="2000" baseline="-25000" dirty="0" err="1"/>
              <a:t>effect</a:t>
            </a:r>
            <a:r>
              <a:rPr kumimoji="1" lang="en-US" altLang="zh-CN" sz="2000" dirty="0"/>
              <a:t>=</a:t>
            </a:r>
            <a:r>
              <a:rPr kumimoji="1" lang="en-US" altLang="zh-CN" sz="2000" dirty="0" err="1"/>
              <a:t>Bcos</a:t>
            </a:r>
            <a:r>
              <a:rPr kumimoji="1" lang="el-GR" altLang="zh-CN" sz="2000" dirty="0"/>
              <a:t>α   </a:t>
            </a:r>
            <a:r>
              <a:rPr kumimoji="1" lang="en-US" altLang="zh-CN" sz="2000" dirty="0"/>
              <a:t>or  </a:t>
            </a:r>
            <a:r>
              <a:rPr kumimoji="1" lang="en-US" altLang="zh-CN" sz="2000" dirty="0" err="1"/>
              <a:t>B</a:t>
            </a:r>
            <a:r>
              <a:rPr kumimoji="1" lang="en-US" altLang="zh-CN" sz="2000" baseline="-25000" dirty="0" err="1"/>
              <a:t>effect</a:t>
            </a:r>
            <a:r>
              <a:rPr kumimoji="1" lang="en-US" altLang="zh-CN" sz="2000" dirty="0"/>
              <a:t>=</a:t>
            </a:r>
            <a:r>
              <a:rPr kumimoji="1" lang="en-US" altLang="zh-CN" sz="2000" dirty="0" err="1" smtClean="0"/>
              <a:t>Bsin</a:t>
            </a:r>
            <a:r>
              <a:rPr kumimoji="1" lang="el-GR" altLang="zh-CN" sz="2000" dirty="0" smtClean="0"/>
              <a:t>α</a:t>
            </a:r>
            <a:r>
              <a:rPr kumimoji="1" lang="en-US" altLang="zh-CN" sz="2000" dirty="0"/>
              <a:t> </a:t>
            </a:r>
            <a:r>
              <a:rPr kumimoji="1" lang="zh-CN" altLang="en-US" sz="2000" dirty="0" smtClean="0">
                <a:solidFill>
                  <a:srgbClr val="FF0000"/>
                </a:solidFill>
                <a:latin typeface="华文楷体"/>
                <a:ea typeface="华文楷体"/>
                <a:cs typeface="华文楷体"/>
              </a:rPr>
              <a:t>另一种选择：</a:t>
            </a:r>
            <a:r>
              <a:rPr kumimoji="1" lang="el-GR" altLang="zh-CN" sz="2000" dirty="0" smtClean="0">
                <a:solidFill>
                  <a:srgbClr val="FF0000"/>
                </a:solidFill>
                <a:latin typeface="华文楷体"/>
                <a:ea typeface="华文楷体"/>
                <a:cs typeface="华文楷体"/>
              </a:rPr>
              <a:t>α</a:t>
            </a:r>
            <a:r>
              <a:rPr kumimoji="1" lang="zh-CN" altLang="en-US" sz="2000" dirty="0" smtClean="0">
                <a:solidFill>
                  <a:srgbClr val="FF0000"/>
                </a:solidFill>
                <a:latin typeface="华文楷体"/>
                <a:ea typeface="华文楷体"/>
                <a:cs typeface="华文楷体"/>
              </a:rPr>
              <a:t>演化？</a:t>
            </a:r>
            <a:endParaRPr kumimoji="1" lang="en-US" altLang="zh-CN" sz="2000" dirty="0" smtClean="0">
              <a:solidFill>
                <a:srgbClr val="FF0000"/>
              </a:solidFill>
              <a:latin typeface="华文楷体"/>
              <a:ea typeface="华文楷体"/>
              <a:cs typeface="华文楷体"/>
            </a:endParaRPr>
          </a:p>
          <a:p>
            <a:r>
              <a:rPr lang="en-US" altLang="zh-TW" sz="2000" dirty="0" err="1">
                <a:latin typeface="华文楷体"/>
                <a:ea typeface="华文楷体"/>
                <a:cs typeface="华文楷体"/>
              </a:rPr>
              <a:t>Lyne</a:t>
            </a:r>
            <a:r>
              <a:rPr lang="en-US" altLang="zh-TW" sz="2000" dirty="0">
                <a:latin typeface="华文楷体"/>
                <a:ea typeface="华文楷体"/>
                <a:cs typeface="华文楷体"/>
              </a:rPr>
              <a:t> et al. 2013: </a:t>
            </a:r>
            <a:r>
              <a:rPr lang="en-US" altLang="zh-TW" sz="2000" dirty="0" smtClean="0">
                <a:latin typeface="华文楷体"/>
                <a:ea typeface="华文楷体"/>
                <a:cs typeface="华文楷体"/>
              </a:rPr>
              <a:t>Crab</a:t>
            </a:r>
            <a:r>
              <a:rPr lang="zh-TW" altLang="en-US" sz="2000" dirty="0" smtClean="0">
                <a:latin typeface="华文楷体"/>
                <a:ea typeface="华文楷体"/>
                <a:cs typeface="华文楷体"/>
              </a:rPr>
              <a:t>的磁倾</a:t>
            </a:r>
            <a:r>
              <a:rPr lang="zh-TW" altLang="en-US" sz="2000" dirty="0">
                <a:latin typeface="华文楷体"/>
                <a:ea typeface="华文楷体"/>
                <a:cs typeface="华文楷体"/>
              </a:rPr>
              <a:t>角在向</a:t>
            </a:r>
            <a:r>
              <a:rPr lang="en-US" altLang="zh-TW" sz="2000" dirty="0">
                <a:latin typeface="华文楷体"/>
                <a:ea typeface="华文楷体"/>
                <a:cs typeface="华文楷体"/>
              </a:rPr>
              <a:t>90</a:t>
            </a:r>
            <a:r>
              <a:rPr lang="zh-TW" altLang="en-US" sz="2000" dirty="0">
                <a:latin typeface="华文楷体"/>
                <a:ea typeface="华文楷体"/>
                <a:cs typeface="华文楷体"/>
              </a:rPr>
              <a:t>度移动，移动</a:t>
            </a:r>
            <a:r>
              <a:rPr lang="zh-TW" altLang="en-US" sz="2000" dirty="0" smtClean="0">
                <a:latin typeface="华文楷体"/>
                <a:ea typeface="华文楷体"/>
                <a:cs typeface="华文楷体"/>
              </a:rPr>
              <a:t>速度</a:t>
            </a:r>
            <a:r>
              <a:rPr lang="en-US" altLang="zh-TW" sz="2000" dirty="0" smtClean="0">
                <a:latin typeface="华文楷体"/>
                <a:ea typeface="华文楷体"/>
                <a:cs typeface="华文楷体"/>
              </a:rPr>
              <a:t>0.62</a:t>
            </a:r>
            <a:r>
              <a:rPr lang="zh-TW" altLang="en-US" sz="2000" dirty="0">
                <a:latin typeface="华文楷体"/>
                <a:ea typeface="华文楷体"/>
                <a:cs typeface="华文楷体"/>
              </a:rPr>
              <a:t>度</a:t>
            </a:r>
            <a:r>
              <a:rPr lang="en-US" altLang="zh-TW" sz="2000" dirty="0">
                <a:latin typeface="华文楷体"/>
                <a:ea typeface="华文楷体"/>
                <a:cs typeface="华文楷体"/>
              </a:rPr>
              <a:t>/</a:t>
            </a:r>
            <a:r>
              <a:rPr lang="zh-TW" altLang="en-US" sz="2000" dirty="0">
                <a:latin typeface="华文楷体"/>
                <a:ea typeface="华文楷体"/>
                <a:cs typeface="华文楷体"/>
              </a:rPr>
              <a:t>百年</a:t>
            </a:r>
            <a:endParaRPr kumimoji="1" lang="en-US" altLang="zh-CN" sz="2000" dirty="0" smtClean="0">
              <a:solidFill>
                <a:srgbClr val="FF0000"/>
              </a:solidFill>
              <a:latin typeface="华文楷体"/>
              <a:ea typeface="华文楷体"/>
              <a:cs typeface="华文楷体"/>
            </a:endParaRPr>
          </a:p>
          <a:p>
            <a:pPr marL="0" indent="0">
              <a:buNone/>
            </a:pPr>
            <a:endParaRPr kumimoji="1" lang="zh-CN" altLang="en-US" sz="2000" dirty="0"/>
          </a:p>
          <a:p>
            <a:endParaRPr kumimoji="1" lang="en-US" altLang="zh-CN" sz="2000" dirty="0" smtClean="0">
              <a:latin typeface="华文楷体"/>
              <a:ea typeface="华文楷体"/>
              <a:cs typeface="华文楷体"/>
            </a:endParaRPr>
          </a:p>
          <a:p>
            <a:endParaRPr kumimoji="1" lang="en-US" altLang="zh-CN" sz="2000" dirty="0">
              <a:latin typeface="华文楷体"/>
              <a:ea typeface="华文楷体"/>
              <a:cs typeface="华文楷体"/>
            </a:endParaRPr>
          </a:p>
          <a:p>
            <a:endParaRPr kumimoji="1" lang="zh-CN" altLang="en-US" sz="2000"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2"/>
          <a:stretch>
            <a:fillRect/>
          </a:stretch>
        </p:blipFill>
        <p:spPr>
          <a:xfrm>
            <a:off x="1430421" y="2887578"/>
            <a:ext cx="6593974" cy="3246521"/>
          </a:xfrm>
          <a:prstGeom prst="rect">
            <a:avLst/>
          </a:prstGeom>
        </p:spPr>
      </p:pic>
    </p:spTree>
    <p:extLst>
      <p:ext uri="{BB962C8B-B14F-4D97-AF65-F5344CB8AC3E}">
        <p14:creationId xmlns:p14="http://schemas.microsoft.com/office/powerpoint/2010/main" val="29827807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磁倾角的演化将带来怎样的计时噪声？</a:t>
            </a:r>
            <a:endParaRPr kumimoji="1" lang="en-US" altLang="zh-CN" dirty="0" smtClean="0"/>
          </a:p>
          <a:p>
            <a:r>
              <a:rPr lang="zh-TW" altLang="en-US" sz="2000" dirty="0">
                <a:latin typeface="华文楷体"/>
                <a:ea typeface="华文楷体"/>
                <a:cs typeface="华文楷体"/>
              </a:rPr>
              <a:t>假设脉冲星的减速机制是</a:t>
            </a:r>
            <a:r>
              <a:rPr lang="en-US" altLang="zh-TW" sz="2000" dirty="0">
                <a:latin typeface="华文楷体"/>
                <a:ea typeface="华文楷体"/>
                <a:cs typeface="华文楷体"/>
              </a:rPr>
              <a:t>dipole radiation</a:t>
            </a:r>
            <a:r>
              <a:rPr lang="zh-TW" altLang="en-US" sz="2000" dirty="0">
                <a:latin typeface="华文楷体"/>
                <a:ea typeface="华文楷体"/>
                <a:cs typeface="华文楷体"/>
              </a:rPr>
              <a:t>和</a:t>
            </a:r>
            <a:r>
              <a:rPr lang="en-US" altLang="zh-TW" sz="2000" dirty="0">
                <a:latin typeface="华文楷体"/>
                <a:ea typeface="华文楷体"/>
                <a:cs typeface="华文楷体"/>
              </a:rPr>
              <a:t>current loss</a:t>
            </a:r>
            <a:r>
              <a:rPr lang="zh-TW" altLang="en-US" sz="2000" dirty="0">
                <a:latin typeface="华文楷体"/>
                <a:ea typeface="华文楷体"/>
                <a:cs typeface="华文楷体"/>
              </a:rPr>
              <a:t>的叠加（</a:t>
            </a:r>
            <a:r>
              <a:rPr lang="en-US" altLang="zh-TW" sz="2000" dirty="0">
                <a:latin typeface="华文楷体"/>
                <a:ea typeface="华文楷体"/>
                <a:cs typeface="华文楷体"/>
              </a:rPr>
              <a:t>Jones1990</a:t>
            </a:r>
            <a:r>
              <a:rPr lang="zh-TW" altLang="en-US" sz="2000" dirty="0">
                <a:latin typeface="华文楷体"/>
                <a:ea typeface="华文楷体"/>
                <a:cs typeface="华文楷体"/>
              </a:rPr>
              <a:t>）：</a:t>
            </a:r>
            <a:endParaRPr kumimoji="1" lang="en-US" altLang="zh-CN" sz="2000" dirty="0" smtClean="0">
              <a:latin typeface="华文楷体"/>
              <a:ea typeface="华文楷体"/>
              <a:cs typeface="华文楷体"/>
            </a:endParaRPr>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2"/>
          <a:stretch>
            <a:fillRect/>
          </a:stretch>
        </p:blipFill>
        <p:spPr>
          <a:xfrm>
            <a:off x="2847487" y="2571567"/>
            <a:ext cx="4171616" cy="2404143"/>
          </a:xfrm>
          <a:prstGeom prst="rect">
            <a:avLst/>
          </a:prstGeom>
        </p:spPr>
      </p:pic>
      <p:cxnSp>
        <p:nvCxnSpPr>
          <p:cNvPr id="7" name="直线箭头连接符 6"/>
          <p:cNvCxnSpPr/>
          <p:nvPr/>
        </p:nvCxnSpPr>
        <p:spPr>
          <a:xfrm flipH="1">
            <a:off x="3101474" y="4852737"/>
            <a:ext cx="1270000" cy="3208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直线箭头连接符 8"/>
          <p:cNvCxnSpPr/>
          <p:nvPr/>
        </p:nvCxnSpPr>
        <p:spPr>
          <a:xfrm flipH="1">
            <a:off x="5427579" y="4852737"/>
            <a:ext cx="307474" cy="3208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文本框 9"/>
          <p:cNvSpPr txBox="1"/>
          <p:nvPr/>
        </p:nvSpPr>
        <p:spPr>
          <a:xfrm>
            <a:off x="227264" y="5173579"/>
            <a:ext cx="3723671" cy="400110"/>
          </a:xfrm>
          <a:prstGeom prst="rect">
            <a:avLst/>
          </a:prstGeom>
          <a:noFill/>
        </p:spPr>
        <p:txBody>
          <a:bodyPr wrap="none" rtlCol="0">
            <a:spAutoFit/>
          </a:bodyPr>
          <a:lstStyle/>
          <a:p>
            <a:r>
              <a:rPr kumimoji="1" lang="el-GR" altLang="zh-CN" sz="2000" dirty="0" smtClean="0">
                <a:solidFill>
                  <a:srgbClr val="FF0000"/>
                </a:solidFill>
                <a:latin typeface="华文楷体"/>
                <a:ea typeface="华文楷体"/>
                <a:cs typeface="华文楷体"/>
              </a:rPr>
              <a:t>α &lt;1</a:t>
            </a:r>
            <a:r>
              <a:rPr kumimoji="1" lang="zh-CN" altLang="en-US" sz="2000" dirty="0" smtClean="0">
                <a:solidFill>
                  <a:srgbClr val="FF0000"/>
                </a:solidFill>
                <a:latin typeface="华文楷体"/>
                <a:ea typeface="华文楷体"/>
                <a:cs typeface="华文楷体"/>
              </a:rPr>
              <a:t>代表了磁偶极辐射的的效率</a:t>
            </a:r>
            <a:endParaRPr kumimoji="1" lang="zh-CN" altLang="en-US" sz="2000" dirty="0">
              <a:solidFill>
                <a:srgbClr val="FF0000"/>
              </a:solidFill>
              <a:latin typeface="华文楷体"/>
              <a:ea typeface="华文楷体"/>
              <a:cs typeface="华文楷体"/>
            </a:endParaRPr>
          </a:p>
        </p:txBody>
      </p:sp>
      <p:sp>
        <p:nvSpPr>
          <p:cNvPr id="11" name="文本框 10"/>
          <p:cNvSpPr txBox="1"/>
          <p:nvPr/>
        </p:nvSpPr>
        <p:spPr>
          <a:xfrm>
            <a:off x="4783971" y="5200316"/>
            <a:ext cx="2235132" cy="400110"/>
          </a:xfrm>
          <a:prstGeom prst="rect">
            <a:avLst/>
          </a:prstGeom>
          <a:noFill/>
        </p:spPr>
        <p:txBody>
          <a:bodyPr wrap="none" rtlCol="0">
            <a:spAutoFit/>
          </a:bodyPr>
          <a:lstStyle/>
          <a:p>
            <a:r>
              <a:rPr kumimoji="1" lang="en-US" altLang="zh-CN" sz="2000" dirty="0" smtClean="0">
                <a:solidFill>
                  <a:srgbClr val="FF0000"/>
                </a:solidFill>
                <a:latin typeface="华文楷体"/>
                <a:ea typeface="华文楷体"/>
                <a:cs typeface="华文楷体"/>
              </a:rPr>
              <a:t>current loss </a:t>
            </a:r>
            <a:r>
              <a:rPr kumimoji="1" lang="zh-CN" altLang="en-US" sz="2000" dirty="0" smtClean="0">
                <a:solidFill>
                  <a:srgbClr val="FF0000"/>
                </a:solidFill>
                <a:latin typeface="华文楷体"/>
                <a:ea typeface="华文楷体"/>
                <a:cs typeface="华文楷体"/>
              </a:rPr>
              <a:t>的权重</a:t>
            </a:r>
            <a:endParaRPr kumimoji="1" lang="zh-CN" altLang="en-US" sz="2000" dirty="0">
              <a:solidFill>
                <a:srgbClr val="FF0000"/>
              </a:solidFill>
              <a:latin typeface="华文楷体"/>
              <a:ea typeface="华文楷体"/>
              <a:cs typeface="华文楷体"/>
            </a:endParaRPr>
          </a:p>
        </p:txBody>
      </p:sp>
      <p:sp>
        <p:nvSpPr>
          <p:cNvPr id="12" name="文本框 11"/>
          <p:cNvSpPr txBox="1"/>
          <p:nvPr/>
        </p:nvSpPr>
        <p:spPr>
          <a:xfrm>
            <a:off x="7172606" y="3236100"/>
            <a:ext cx="1349340" cy="400110"/>
          </a:xfrm>
          <a:prstGeom prst="rect">
            <a:avLst/>
          </a:prstGeom>
          <a:noFill/>
        </p:spPr>
        <p:txBody>
          <a:bodyPr wrap="none" rtlCol="0">
            <a:spAutoFit/>
          </a:bodyPr>
          <a:lstStyle/>
          <a:p>
            <a:r>
              <a:rPr kumimoji="1" lang="el-GR" altLang="zh-CN" sz="2000" dirty="0" smtClean="0">
                <a:solidFill>
                  <a:srgbClr val="FF0000"/>
                </a:solidFill>
                <a:latin typeface="华文楷体"/>
                <a:ea typeface="华文楷体"/>
                <a:cs typeface="华文楷体"/>
              </a:rPr>
              <a:t>χ</a:t>
            </a:r>
            <a:r>
              <a:rPr kumimoji="1" lang="zh-CN" altLang="en-US" sz="2000" dirty="0" smtClean="0">
                <a:solidFill>
                  <a:srgbClr val="FF0000"/>
                </a:solidFill>
                <a:latin typeface="华文楷体"/>
                <a:ea typeface="华文楷体"/>
                <a:cs typeface="华文楷体"/>
              </a:rPr>
              <a:t>：磁倾角</a:t>
            </a:r>
            <a:endParaRPr kumimoji="1" lang="zh-CN" altLang="en-US" sz="2000" dirty="0">
              <a:solidFill>
                <a:srgbClr val="FF0000"/>
              </a:solidFill>
              <a:latin typeface="华文楷体"/>
              <a:ea typeface="华文楷体"/>
              <a:cs typeface="华文楷体"/>
            </a:endParaRPr>
          </a:p>
        </p:txBody>
      </p:sp>
      <p:cxnSp>
        <p:nvCxnSpPr>
          <p:cNvPr id="14" name="直线箭头连接符 13"/>
          <p:cNvCxnSpPr>
            <a:stCxn id="12" idx="1"/>
          </p:cNvCxnSpPr>
          <p:nvPr/>
        </p:nvCxnSpPr>
        <p:spPr>
          <a:xfrm flipH="1">
            <a:off x="6470316" y="3436155"/>
            <a:ext cx="702290" cy="128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6214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2858190" y="1883619"/>
            <a:ext cx="4601411" cy="746175"/>
          </a:xfrm>
          <a:prstGeom prst="rect">
            <a:avLst/>
          </a:prstGeom>
        </p:spPr>
      </p:pic>
      <p:sp>
        <p:nvSpPr>
          <p:cNvPr id="3" name="内容占位符 2"/>
          <p:cNvSpPr>
            <a:spLocks noGrp="1"/>
          </p:cNvSpPr>
          <p:nvPr>
            <p:ph idx="1"/>
          </p:nvPr>
        </p:nvSpPr>
        <p:spPr/>
        <p:txBody>
          <a:bodyPr/>
          <a:lstStyle/>
          <a:p>
            <a:r>
              <a:rPr lang="zh-CN" altLang="en-US" sz="2000" dirty="0">
                <a:latin typeface="华文楷体"/>
                <a:ea typeface="华文楷体"/>
                <a:cs typeface="华文楷体"/>
              </a:rPr>
              <a:t>假设在观测期间，磁倾角的变化近似线</a:t>
            </a:r>
            <a:r>
              <a:rPr lang="zh-CN" altLang="en-US" sz="2000" dirty="0" smtClean="0">
                <a:latin typeface="华文楷体"/>
                <a:ea typeface="华文楷体"/>
                <a:cs typeface="华文楷体"/>
              </a:rPr>
              <a:t>性</a:t>
            </a:r>
            <a:endParaRPr lang="en-US" altLang="zh-CN" sz="2000" dirty="0" smtClean="0">
              <a:latin typeface="华文楷体"/>
              <a:ea typeface="华文楷体"/>
              <a:cs typeface="华文楷体"/>
            </a:endParaRPr>
          </a:p>
          <a:p>
            <a:endParaRPr lang="en-US" altLang="zh-CN" sz="2000" dirty="0" smtClean="0">
              <a:latin typeface="华文楷体"/>
              <a:ea typeface="华文楷体"/>
              <a:cs typeface="华文楷体"/>
            </a:endParaRPr>
          </a:p>
          <a:p>
            <a:endParaRPr lang="en-US" altLang="zh-CN" sz="2000" dirty="0">
              <a:latin typeface="华文楷体"/>
              <a:ea typeface="华文楷体"/>
              <a:cs typeface="华文楷体"/>
            </a:endParaRPr>
          </a:p>
          <a:p>
            <a:r>
              <a:rPr lang="zh-CN" altLang="en-US" sz="2000" dirty="0">
                <a:latin typeface="华文楷体"/>
                <a:ea typeface="华文楷体"/>
                <a:cs typeface="华文楷体"/>
              </a:rPr>
              <a:t>假设磁倾角变化率很小，泰勒展开到</a:t>
            </a:r>
            <a:r>
              <a:rPr lang="en-US" altLang="zh-CN" sz="2000" dirty="0" smtClean="0">
                <a:latin typeface="华文楷体"/>
                <a:ea typeface="华文楷体"/>
                <a:cs typeface="华文楷体"/>
              </a:rPr>
              <a:t>t</a:t>
            </a:r>
            <a:r>
              <a:rPr lang="en-US" altLang="zh-CN" sz="2000" baseline="30000" dirty="0" smtClean="0">
                <a:latin typeface="华文楷体"/>
                <a:ea typeface="华文楷体"/>
                <a:cs typeface="华文楷体"/>
              </a:rPr>
              <a:t>2</a:t>
            </a:r>
            <a:r>
              <a:rPr lang="zh-CN" altLang="en-US" sz="2000" dirty="0" smtClean="0">
                <a:latin typeface="华文楷体"/>
                <a:ea typeface="华文楷体"/>
                <a:cs typeface="华文楷体"/>
              </a:rPr>
              <a:t>阶</a:t>
            </a:r>
            <a:endParaRPr lang="en-US" altLang="zh-CN" sz="2000" dirty="0" smtClean="0">
              <a:latin typeface="华文楷体"/>
              <a:ea typeface="华文楷体"/>
              <a:cs typeface="华文楷体"/>
            </a:endParaRPr>
          </a:p>
          <a:p>
            <a:pPr marL="0" indent="0">
              <a:buNone/>
            </a:pPr>
            <a:endParaRPr kumimoji="1" lang="en-US" altLang="zh-CN" dirty="0" smtClean="0"/>
          </a:p>
          <a:p>
            <a:pPr marL="0" indent="0">
              <a:buNone/>
            </a:pPr>
            <a:endParaRPr kumimoji="1" lang="en-US" altLang="zh-CN" sz="2000" dirty="0" smtClean="0">
              <a:latin typeface="华文楷体"/>
              <a:ea typeface="华文楷体"/>
              <a:cs typeface="华文楷体"/>
            </a:endParaRPr>
          </a:p>
          <a:p>
            <a:pPr marL="0" indent="0">
              <a:buNone/>
            </a:pPr>
            <a:r>
              <a:rPr kumimoji="1" lang="zh-CN" altLang="en-US" sz="2000" dirty="0" smtClean="0">
                <a:latin typeface="华文楷体"/>
                <a:ea typeface="华文楷体"/>
                <a:cs typeface="华文楷体"/>
              </a:rPr>
              <a:t>其中</a:t>
            </a:r>
            <a:endParaRPr kumimoji="1" lang="zh-CN" altLang="en-US" sz="2000"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6" name="图片 5"/>
          <p:cNvPicPr>
            <a:picLocks noChangeAspect="1"/>
          </p:cNvPicPr>
          <p:nvPr/>
        </p:nvPicPr>
        <p:blipFill>
          <a:blip r:embed="rId3"/>
          <a:stretch>
            <a:fillRect/>
          </a:stretch>
        </p:blipFill>
        <p:spPr>
          <a:xfrm>
            <a:off x="457200" y="2003935"/>
            <a:ext cx="2296695" cy="498507"/>
          </a:xfrm>
          <a:prstGeom prst="rect">
            <a:avLst/>
          </a:prstGeom>
        </p:spPr>
      </p:pic>
      <p:pic>
        <p:nvPicPr>
          <p:cNvPr id="9" name="图片 8"/>
          <p:cNvPicPr>
            <a:picLocks noChangeAspect="1"/>
          </p:cNvPicPr>
          <p:nvPr/>
        </p:nvPicPr>
        <p:blipFill>
          <a:blip r:embed="rId4"/>
          <a:stretch>
            <a:fillRect/>
          </a:stretch>
        </p:blipFill>
        <p:spPr>
          <a:xfrm>
            <a:off x="628315" y="3155977"/>
            <a:ext cx="6916821" cy="614597"/>
          </a:xfrm>
          <a:prstGeom prst="rect">
            <a:avLst/>
          </a:prstGeom>
        </p:spPr>
      </p:pic>
      <p:pic>
        <p:nvPicPr>
          <p:cNvPr id="10" name="图片 9"/>
          <p:cNvPicPr>
            <a:picLocks noChangeAspect="1"/>
          </p:cNvPicPr>
          <p:nvPr/>
        </p:nvPicPr>
        <p:blipFill>
          <a:blip r:embed="rId5"/>
          <a:stretch>
            <a:fillRect/>
          </a:stretch>
        </p:blipFill>
        <p:spPr>
          <a:xfrm>
            <a:off x="1724525" y="4094912"/>
            <a:ext cx="4017879" cy="669647"/>
          </a:xfrm>
          <a:prstGeom prst="rect">
            <a:avLst/>
          </a:prstGeom>
        </p:spPr>
      </p:pic>
    </p:spTree>
    <p:extLst>
      <p:ext uri="{BB962C8B-B14F-4D97-AF65-F5344CB8AC3E}">
        <p14:creationId xmlns:p14="http://schemas.microsoft.com/office/powerpoint/2010/main" val="17298540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000" dirty="0">
                <a:latin typeface="华文楷体"/>
                <a:ea typeface="华文楷体"/>
                <a:cs typeface="华文楷体"/>
              </a:rPr>
              <a:t>我们把有效磁场写作不变部分</a:t>
            </a:r>
            <a:r>
              <a:rPr lang="zh-CN" altLang="en-US" sz="2000" dirty="0" smtClean="0">
                <a:latin typeface="华文楷体"/>
                <a:ea typeface="华文楷体"/>
                <a:cs typeface="华文楷体"/>
              </a:rPr>
              <a:t>＋</a:t>
            </a:r>
            <a:r>
              <a:rPr lang="zh-CN" altLang="en-US" sz="2000" dirty="0" smtClean="0">
                <a:solidFill>
                  <a:srgbClr val="FF0000"/>
                </a:solidFill>
                <a:latin typeface="华文楷体"/>
                <a:ea typeface="华文楷体"/>
                <a:cs typeface="华文楷体"/>
              </a:rPr>
              <a:t>无量纲变化部分</a:t>
            </a:r>
            <a:endParaRPr lang="en-US" altLang="zh-CN" sz="2000" dirty="0" smtClean="0">
              <a:solidFill>
                <a:srgbClr val="FF0000"/>
              </a:solidFill>
              <a:latin typeface="华文楷体"/>
              <a:ea typeface="华文楷体"/>
              <a:cs typeface="华文楷体"/>
            </a:endParaRPr>
          </a:p>
          <a:p>
            <a:endParaRPr lang="en-US" altLang="zh-CN" sz="2000" dirty="0">
              <a:solidFill>
                <a:srgbClr val="FF0000"/>
              </a:solidFill>
              <a:latin typeface="华文楷体"/>
              <a:ea typeface="华文楷体"/>
              <a:cs typeface="华文楷体"/>
            </a:endParaRPr>
          </a:p>
          <a:p>
            <a:endParaRPr lang="en-US" altLang="zh-CN" sz="2000" dirty="0" smtClean="0">
              <a:solidFill>
                <a:srgbClr val="FF0000"/>
              </a:solidFill>
              <a:latin typeface="华文楷体"/>
              <a:ea typeface="华文楷体"/>
              <a:cs typeface="华文楷体"/>
            </a:endParaRPr>
          </a:p>
          <a:p>
            <a:endParaRPr lang="en-US" altLang="zh-CN" sz="2000" dirty="0">
              <a:solidFill>
                <a:srgbClr val="FF0000"/>
              </a:solidFill>
              <a:latin typeface="华文楷体"/>
              <a:ea typeface="华文楷体"/>
              <a:cs typeface="华文楷体"/>
            </a:endParaRPr>
          </a:p>
          <a:p>
            <a:endParaRPr lang="en-US" altLang="zh-CN" sz="2000" dirty="0" smtClean="0">
              <a:solidFill>
                <a:srgbClr val="FF0000"/>
              </a:solidFill>
              <a:latin typeface="华文楷体"/>
              <a:ea typeface="华文楷体"/>
              <a:cs typeface="华文楷体"/>
            </a:endParaRPr>
          </a:p>
          <a:p>
            <a:endParaRPr lang="en-US" altLang="zh-CN" sz="2000" dirty="0">
              <a:solidFill>
                <a:srgbClr val="FF0000"/>
              </a:solidFill>
              <a:latin typeface="华文楷体"/>
              <a:ea typeface="华文楷体"/>
              <a:cs typeface="华文楷体"/>
            </a:endParaRPr>
          </a:p>
          <a:p>
            <a:endParaRPr lang="en-US" altLang="zh-CN" sz="2000" dirty="0" smtClean="0">
              <a:latin typeface="华文楷体"/>
              <a:ea typeface="华文楷体"/>
              <a:cs typeface="华文楷体"/>
            </a:endParaRPr>
          </a:p>
          <a:p>
            <a:r>
              <a:rPr lang="zh-CN" altLang="en-US" sz="2000" dirty="0" smtClean="0">
                <a:latin typeface="华文楷体"/>
                <a:ea typeface="华文楷体"/>
                <a:cs typeface="华文楷体"/>
              </a:rPr>
              <a:t>也就是说</a:t>
            </a:r>
            <a:r>
              <a:rPr lang="zh-CN" altLang="en-US" sz="2000" dirty="0">
                <a:latin typeface="华文楷体"/>
                <a:ea typeface="华文楷体"/>
                <a:cs typeface="华文楷体"/>
              </a:rPr>
              <a:t>：</a:t>
            </a:r>
            <a:r>
              <a:rPr lang="en-US" altLang="zh-CN" sz="2000" dirty="0">
                <a:latin typeface="华文楷体"/>
                <a:ea typeface="华文楷体"/>
                <a:cs typeface="华文楷体"/>
              </a:rPr>
              <a:t>b(t)</a:t>
            </a:r>
            <a:r>
              <a:rPr lang="zh-CN" altLang="en-US" sz="2000" dirty="0">
                <a:latin typeface="华文楷体"/>
                <a:ea typeface="华文楷体"/>
                <a:cs typeface="华文楷体"/>
              </a:rPr>
              <a:t>的</a:t>
            </a:r>
            <a:r>
              <a:rPr lang="zh-CN" altLang="en-US" sz="2000" dirty="0">
                <a:solidFill>
                  <a:srgbClr val="FF0000"/>
                </a:solidFill>
                <a:latin typeface="华文楷体"/>
                <a:ea typeface="华文楷体"/>
                <a:cs typeface="华文楷体"/>
              </a:rPr>
              <a:t>线性部分</a:t>
            </a:r>
            <a:r>
              <a:rPr lang="zh-CN" altLang="en-US" sz="2000" dirty="0">
                <a:latin typeface="华文楷体"/>
                <a:ea typeface="华文楷体"/>
                <a:cs typeface="华文楷体"/>
              </a:rPr>
              <a:t>会在</a:t>
            </a:r>
            <a:r>
              <a:rPr lang="zh-CN" altLang="en-US" sz="2000" dirty="0" smtClean="0">
                <a:latin typeface="华文楷体"/>
                <a:ea typeface="华文楷体"/>
                <a:cs typeface="华文楷体"/>
              </a:rPr>
              <a:t>相位中贡献一个额外的</a:t>
            </a:r>
            <a:r>
              <a:rPr lang="en-US" altLang="zh-CN" sz="2000" dirty="0" smtClean="0">
                <a:latin typeface="华文楷体"/>
                <a:ea typeface="华文楷体"/>
                <a:cs typeface="华文楷体"/>
              </a:rPr>
              <a:t>3</a:t>
            </a:r>
            <a:r>
              <a:rPr lang="zh-CN" altLang="en-US" sz="2000" dirty="0">
                <a:solidFill>
                  <a:srgbClr val="FF0000"/>
                </a:solidFill>
                <a:latin typeface="华文楷体"/>
                <a:ea typeface="华文楷体"/>
                <a:cs typeface="华文楷体"/>
              </a:rPr>
              <a:t>次项</a:t>
            </a:r>
            <a:r>
              <a:rPr lang="zh-CN" altLang="en-US" sz="2000" dirty="0">
                <a:latin typeface="华文楷体"/>
                <a:ea typeface="华文楷体"/>
                <a:cs typeface="华文楷体"/>
              </a:rPr>
              <a:t>，而</a:t>
            </a:r>
            <a:r>
              <a:rPr lang="en-US" altLang="zh-CN" sz="2000" dirty="0">
                <a:latin typeface="华文楷体"/>
                <a:ea typeface="华文楷体"/>
                <a:cs typeface="华文楷体"/>
              </a:rPr>
              <a:t>b(t)</a:t>
            </a:r>
            <a:r>
              <a:rPr lang="zh-CN" altLang="en-US" sz="2000" dirty="0">
                <a:latin typeface="华文楷体"/>
                <a:ea typeface="华文楷体"/>
                <a:cs typeface="华文楷体"/>
              </a:rPr>
              <a:t>中的</a:t>
            </a:r>
            <a:r>
              <a:rPr lang="en-US" altLang="zh-CN" sz="2000" dirty="0">
                <a:solidFill>
                  <a:srgbClr val="FF0000"/>
                </a:solidFill>
                <a:latin typeface="华文楷体"/>
                <a:ea typeface="华文楷体"/>
                <a:cs typeface="华文楷体"/>
              </a:rPr>
              <a:t>n</a:t>
            </a:r>
            <a:r>
              <a:rPr lang="zh-CN" altLang="en-US" sz="2000" dirty="0">
                <a:solidFill>
                  <a:srgbClr val="FF0000"/>
                </a:solidFill>
                <a:latin typeface="华文楷体"/>
                <a:ea typeface="华文楷体"/>
                <a:cs typeface="华文楷体"/>
              </a:rPr>
              <a:t>次多项式部分</a:t>
            </a:r>
            <a:r>
              <a:rPr lang="zh-CN" altLang="en-US" sz="2000" dirty="0">
                <a:latin typeface="华文楷体"/>
                <a:ea typeface="华文楷体"/>
                <a:cs typeface="华文楷体"/>
              </a:rPr>
              <a:t>会贡献</a:t>
            </a:r>
            <a:r>
              <a:rPr lang="en-US" altLang="zh-CN" sz="2000" dirty="0">
                <a:solidFill>
                  <a:srgbClr val="FF0000"/>
                </a:solidFill>
                <a:latin typeface="华文楷体"/>
                <a:ea typeface="华文楷体"/>
                <a:cs typeface="华文楷体"/>
              </a:rPr>
              <a:t>n+2</a:t>
            </a:r>
            <a:r>
              <a:rPr lang="zh-CN" altLang="en-US" sz="2000" dirty="0">
                <a:solidFill>
                  <a:srgbClr val="FF0000"/>
                </a:solidFill>
                <a:latin typeface="华文楷体"/>
                <a:ea typeface="华文楷体"/>
                <a:cs typeface="华文楷体"/>
              </a:rPr>
              <a:t>次多项式</a:t>
            </a:r>
            <a:endParaRPr lang="en-US" altLang="zh-CN" sz="2000" dirty="0" smtClean="0">
              <a:solidFill>
                <a:srgbClr val="FF0000"/>
              </a:solidFill>
              <a:latin typeface="华文楷体"/>
              <a:ea typeface="华文楷体"/>
              <a:cs typeface="华文楷体"/>
            </a:endParaRPr>
          </a:p>
          <a:p>
            <a:endParaRPr kumimoji="1" lang="zh-CN" altLang="en-US" sz="2000" dirty="0">
              <a:solidFill>
                <a:srgbClr val="FF0000"/>
              </a:solidFill>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3"/>
          <a:stretch>
            <a:fillRect/>
          </a:stretch>
        </p:blipFill>
        <p:spPr>
          <a:xfrm>
            <a:off x="685800" y="2149642"/>
            <a:ext cx="3244516" cy="540753"/>
          </a:xfrm>
          <a:prstGeom prst="rect">
            <a:avLst/>
          </a:prstGeom>
        </p:spPr>
      </p:pic>
      <p:sp>
        <p:nvSpPr>
          <p:cNvPr id="7" name="右箭头 6"/>
          <p:cNvSpPr/>
          <p:nvPr/>
        </p:nvSpPr>
        <p:spPr>
          <a:xfrm>
            <a:off x="4077364" y="2136274"/>
            <a:ext cx="855579" cy="540753"/>
          </a:xfrm>
          <a:prstGeom prst="rightArrow">
            <a:avLst/>
          </a:prstGeom>
          <a:solidFill>
            <a:srgbClr val="FF0000">
              <a:alpha val="4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8" name="图片 7"/>
          <p:cNvPicPr>
            <a:picLocks noChangeAspect="1"/>
          </p:cNvPicPr>
          <p:nvPr/>
        </p:nvPicPr>
        <p:blipFill>
          <a:blip r:embed="rId4"/>
          <a:stretch>
            <a:fillRect/>
          </a:stretch>
        </p:blipFill>
        <p:spPr>
          <a:xfrm>
            <a:off x="0" y="2800016"/>
            <a:ext cx="9144000" cy="968428"/>
          </a:xfrm>
          <a:prstGeom prst="rect">
            <a:avLst/>
          </a:prstGeom>
        </p:spPr>
      </p:pic>
      <p:cxnSp>
        <p:nvCxnSpPr>
          <p:cNvPr id="10" name="直线箭头连接符 9"/>
          <p:cNvCxnSpPr/>
          <p:nvPr/>
        </p:nvCxnSpPr>
        <p:spPr>
          <a:xfrm flipH="1">
            <a:off x="4732416" y="3768444"/>
            <a:ext cx="3368844" cy="3891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a:off x="7379365" y="3743151"/>
            <a:ext cx="151063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9486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所以，脉冲到达相位可以写</a:t>
            </a:r>
            <a:r>
              <a:rPr lang="zh-CN" altLang="en-US" dirty="0" smtClean="0"/>
              <a:t>成</a:t>
            </a:r>
            <a:endParaRPr lang="en-US" altLang="zh-CN" dirty="0" smtClean="0"/>
          </a:p>
          <a:p>
            <a:endParaRPr lang="en-US" altLang="zh-CN" dirty="0"/>
          </a:p>
          <a:p>
            <a:pPr marL="0" indent="0">
              <a:buNone/>
            </a:pPr>
            <a:r>
              <a:rPr lang="zh-CN" altLang="en-US" sz="2000" dirty="0" smtClean="0">
                <a:latin typeface="华文楷体"/>
                <a:ea typeface="华文楷体"/>
                <a:cs typeface="华文楷体"/>
              </a:rPr>
              <a:t>其中</a:t>
            </a:r>
            <a:endParaRPr lang="zh-CN" altLang="en-US" sz="2000" dirty="0">
              <a:latin typeface="华文楷体"/>
              <a:ea typeface="华文楷体"/>
              <a:cs typeface="华文楷体"/>
            </a:endParaRPr>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2"/>
          <a:stretch>
            <a:fillRect/>
          </a:stretch>
        </p:blipFill>
        <p:spPr>
          <a:xfrm>
            <a:off x="1451811" y="2101942"/>
            <a:ext cx="5927558" cy="1077738"/>
          </a:xfrm>
          <a:prstGeom prst="rect">
            <a:avLst/>
          </a:prstGeom>
        </p:spPr>
      </p:pic>
      <p:pic>
        <p:nvPicPr>
          <p:cNvPr id="6" name="图片 5"/>
          <p:cNvPicPr>
            <a:picLocks noChangeAspect="1"/>
          </p:cNvPicPr>
          <p:nvPr/>
        </p:nvPicPr>
        <p:blipFill>
          <a:blip r:embed="rId3"/>
          <a:stretch>
            <a:fillRect/>
          </a:stretch>
        </p:blipFill>
        <p:spPr>
          <a:xfrm>
            <a:off x="1590843" y="3179680"/>
            <a:ext cx="3620168" cy="1433905"/>
          </a:xfrm>
          <a:prstGeom prst="rect">
            <a:avLst/>
          </a:prstGeom>
        </p:spPr>
      </p:pic>
      <p:sp>
        <p:nvSpPr>
          <p:cNvPr id="7" name="矩形 6"/>
          <p:cNvSpPr/>
          <p:nvPr/>
        </p:nvSpPr>
        <p:spPr>
          <a:xfrm>
            <a:off x="575180" y="4622761"/>
            <a:ext cx="2236510" cy="400110"/>
          </a:xfrm>
          <a:prstGeom prst="rect">
            <a:avLst/>
          </a:prstGeom>
        </p:spPr>
        <p:txBody>
          <a:bodyPr wrap="none">
            <a:spAutoFit/>
          </a:bodyPr>
          <a:lstStyle/>
          <a:p>
            <a:r>
              <a:rPr lang="zh-CN" altLang="en-US" sz="2000" dirty="0">
                <a:latin typeface="华文楷体"/>
                <a:ea typeface="华文楷体"/>
                <a:cs typeface="华文楷体"/>
              </a:rPr>
              <a:t>如果改用特征年龄</a:t>
            </a:r>
          </a:p>
        </p:txBody>
      </p:sp>
      <p:pic>
        <p:nvPicPr>
          <p:cNvPr id="8" name="图片 7"/>
          <p:cNvPicPr>
            <a:picLocks noChangeAspect="1"/>
          </p:cNvPicPr>
          <p:nvPr/>
        </p:nvPicPr>
        <p:blipFill>
          <a:blip r:embed="rId4"/>
          <a:stretch>
            <a:fillRect/>
          </a:stretch>
        </p:blipFill>
        <p:spPr>
          <a:xfrm>
            <a:off x="3002547" y="4445620"/>
            <a:ext cx="967874" cy="667175"/>
          </a:xfrm>
          <a:prstGeom prst="rect">
            <a:avLst/>
          </a:prstGeom>
        </p:spPr>
      </p:pic>
      <p:pic>
        <p:nvPicPr>
          <p:cNvPr id="10" name="图片 9"/>
          <p:cNvPicPr>
            <a:picLocks noChangeAspect="1"/>
          </p:cNvPicPr>
          <p:nvPr/>
        </p:nvPicPr>
        <p:blipFill>
          <a:blip r:embed="rId5"/>
          <a:stretch>
            <a:fillRect/>
          </a:stretch>
        </p:blipFill>
        <p:spPr>
          <a:xfrm>
            <a:off x="4665579" y="4383186"/>
            <a:ext cx="3824705" cy="796449"/>
          </a:xfrm>
          <a:prstGeom prst="rect">
            <a:avLst/>
          </a:prstGeom>
        </p:spPr>
      </p:pic>
      <p:pic>
        <p:nvPicPr>
          <p:cNvPr id="11" name="图片 10"/>
          <p:cNvPicPr>
            <a:picLocks noChangeAspect="1"/>
          </p:cNvPicPr>
          <p:nvPr/>
        </p:nvPicPr>
        <p:blipFill>
          <a:blip r:embed="rId6"/>
          <a:stretch>
            <a:fillRect/>
          </a:stretch>
        </p:blipFill>
        <p:spPr>
          <a:xfrm>
            <a:off x="3657600" y="5737415"/>
            <a:ext cx="834189" cy="388748"/>
          </a:xfrm>
          <a:prstGeom prst="rect">
            <a:avLst/>
          </a:prstGeom>
        </p:spPr>
      </p:pic>
      <p:pic>
        <p:nvPicPr>
          <p:cNvPr id="14" name="图片 13"/>
          <p:cNvPicPr>
            <a:picLocks noChangeAspect="1"/>
          </p:cNvPicPr>
          <p:nvPr/>
        </p:nvPicPr>
        <p:blipFill>
          <a:blip r:embed="rId7"/>
          <a:stretch>
            <a:fillRect/>
          </a:stretch>
        </p:blipFill>
        <p:spPr>
          <a:xfrm>
            <a:off x="4987758" y="5324050"/>
            <a:ext cx="2391611" cy="413365"/>
          </a:xfrm>
          <a:prstGeom prst="rect">
            <a:avLst/>
          </a:prstGeom>
        </p:spPr>
      </p:pic>
      <p:pic>
        <p:nvPicPr>
          <p:cNvPr id="15" name="图片 14"/>
          <p:cNvPicPr>
            <a:picLocks noChangeAspect="1"/>
          </p:cNvPicPr>
          <p:nvPr/>
        </p:nvPicPr>
        <p:blipFill>
          <a:blip r:embed="rId8"/>
          <a:stretch>
            <a:fillRect/>
          </a:stretch>
        </p:blipFill>
        <p:spPr>
          <a:xfrm>
            <a:off x="6537157" y="5759354"/>
            <a:ext cx="2417010" cy="366809"/>
          </a:xfrm>
          <a:prstGeom prst="rect">
            <a:avLst/>
          </a:prstGeom>
        </p:spPr>
      </p:pic>
      <p:cxnSp>
        <p:nvCxnSpPr>
          <p:cNvPr id="17" name="直线箭头连接符 16"/>
          <p:cNvCxnSpPr>
            <a:endCxn id="11" idx="0"/>
          </p:cNvCxnSpPr>
          <p:nvPr/>
        </p:nvCxnSpPr>
        <p:spPr>
          <a:xfrm flipH="1">
            <a:off x="4074695" y="5022871"/>
            <a:ext cx="1406358" cy="7145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线箭头连接符 18"/>
          <p:cNvCxnSpPr/>
          <p:nvPr/>
        </p:nvCxnSpPr>
        <p:spPr>
          <a:xfrm flipH="1">
            <a:off x="6076620" y="5103079"/>
            <a:ext cx="99594" cy="3011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线箭头连接符 20"/>
          <p:cNvCxnSpPr/>
          <p:nvPr/>
        </p:nvCxnSpPr>
        <p:spPr>
          <a:xfrm>
            <a:off x="8007684" y="5022871"/>
            <a:ext cx="200527" cy="6186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54012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rcRect l="-9271" r="-9271"/>
          <a:stretch>
            <a:fillRect/>
          </a:stretch>
        </p:blipFill>
        <p:spPr>
          <a:xfrm>
            <a:off x="457200" y="1586832"/>
            <a:ext cx="8229600" cy="4525963"/>
          </a:xfrm>
        </p:spPr>
      </p:pic>
      <p:sp>
        <p:nvSpPr>
          <p:cNvPr id="5"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Tree>
    <p:extLst>
      <p:ext uri="{BB962C8B-B14F-4D97-AF65-F5344CB8AC3E}">
        <p14:creationId xmlns:p14="http://schemas.microsoft.com/office/powerpoint/2010/main" val="48885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sp>
        <p:nvSpPr>
          <p:cNvPr id="3" name="内容占位符 2"/>
          <p:cNvSpPr>
            <a:spLocks noGrp="1"/>
          </p:cNvSpPr>
          <p:nvPr>
            <p:ph idx="1"/>
          </p:nvPr>
        </p:nvSpPr>
        <p:spPr/>
        <p:txBody>
          <a:bodyPr>
            <a:normAutofit lnSpcReduction="10000"/>
          </a:bodyPr>
          <a:lstStyle/>
          <a:p>
            <a:r>
              <a:rPr kumimoji="1" lang="zh-CN" altLang="en-US" dirty="0" smtClean="0"/>
              <a:t>工作背景</a:t>
            </a:r>
            <a:endParaRPr kumimoji="1" lang="en-US" altLang="zh-CN" dirty="0" smtClean="0"/>
          </a:p>
          <a:p>
            <a:pPr marL="0" indent="0">
              <a:lnSpc>
                <a:spcPct val="70000"/>
              </a:lnSpc>
              <a:buNone/>
            </a:pPr>
            <a:endParaRPr kumimoji="1" lang="en-US" altLang="zh-CN" sz="2800" dirty="0" smtClean="0">
              <a:solidFill>
                <a:schemeClr val="tx1">
                  <a:lumMod val="85000"/>
                  <a:lumOff val="15000"/>
                </a:schemeClr>
              </a:solidFill>
              <a:latin typeface="华文楷体"/>
              <a:ea typeface="华文楷体"/>
              <a:cs typeface="华文楷体"/>
            </a:endParaRPr>
          </a:p>
          <a:p>
            <a:pPr marL="0" indent="0">
              <a:lnSpc>
                <a:spcPct val="70000"/>
              </a:lnSpc>
              <a:buNone/>
            </a:pPr>
            <a:r>
              <a:rPr kumimoji="1" lang="zh-CN" altLang="en-US" sz="2800" dirty="0" smtClean="0">
                <a:solidFill>
                  <a:schemeClr val="tx1">
                    <a:lumMod val="85000"/>
                    <a:lumOff val="15000"/>
                  </a:schemeClr>
                </a:solidFill>
                <a:latin typeface="华文楷体"/>
                <a:ea typeface="华文楷体"/>
                <a:cs typeface="华文楷体"/>
              </a:rPr>
              <a:t>可观测的引力波频率范围：</a:t>
            </a:r>
            <a:r>
              <a:rPr kumimoji="1" lang="en-US" altLang="zh-CN" sz="2800" dirty="0" smtClean="0">
                <a:solidFill>
                  <a:schemeClr val="tx1">
                    <a:lumMod val="85000"/>
                    <a:lumOff val="15000"/>
                  </a:schemeClr>
                </a:solidFill>
                <a:latin typeface="华文楷体"/>
                <a:ea typeface="华文楷体"/>
                <a:cs typeface="华文楷体"/>
              </a:rPr>
              <a:t>~T</a:t>
            </a:r>
            <a:r>
              <a:rPr kumimoji="1" lang="en-US" altLang="zh-CN" sz="2800" baseline="30000" dirty="0" smtClean="0">
                <a:solidFill>
                  <a:schemeClr val="tx1">
                    <a:lumMod val="85000"/>
                    <a:lumOff val="15000"/>
                  </a:schemeClr>
                </a:solidFill>
                <a:latin typeface="华文楷体"/>
                <a:ea typeface="华文楷体"/>
                <a:cs typeface="华文楷体"/>
              </a:rPr>
              <a:t>-1</a:t>
            </a:r>
            <a:r>
              <a:rPr kumimoji="1" lang="en-US" altLang="zh-CN" sz="2800" baseline="-25000" dirty="0" smtClean="0">
                <a:solidFill>
                  <a:schemeClr val="tx1">
                    <a:lumMod val="85000"/>
                    <a:lumOff val="15000"/>
                  </a:schemeClr>
                </a:solidFill>
                <a:latin typeface="华文楷体"/>
                <a:ea typeface="华文楷体"/>
                <a:cs typeface="华文楷体"/>
              </a:rPr>
              <a:t>obs </a:t>
            </a:r>
            <a:r>
              <a:rPr kumimoji="1" lang="en-US" altLang="zh-CN" sz="2800" dirty="0" smtClean="0">
                <a:solidFill>
                  <a:schemeClr val="tx1">
                    <a:lumMod val="85000"/>
                    <a:lumOff val="15000"/>
                  </a:schemeClr>
                </a:solidFill>
                <a:latin typeface="华文楷体"/>
                <a:ea typeface="华文楷体"/>
                <a:cs typeface="华文楷体"/>
              </a:rPr>
              <a:t>to ~N(2T</a:t>
            </a:r>
            <a:r>
              <a:rPr kumimoji="1" lang="en-US" altLang="zh-CN" sz="2800" baseline="-25000" dirty="0" smtClean="0">
                <a:solidFill>
                  <a:schemeClr val="tx1">
                    <a:lumMod val="85000"/>
                    <a:lumOff val="15000"/>
                  </a:schemeClr>
                </a:solidFill>
                <a:latin typeface="华文楷体"/>
                <a:ea typeface="华文楷体"/>
                <a:cs typeface="华文楷体"/>
              </a:rPr>
              <a:t>obs</a:t>
            </a:r>
            <a:r>
              <a:rPr kumimoji="1" lang="en-US" altLang="zh-CN" sz="2800" dirty="0" smtClean="0">
                <a:solidFill>
                  <a:schemeClr val="tx1">
                    <a:lumMod val="85000"/>
                    <a:lumOff val="15000"/>
                  </a:schemeClr>
                </a:solidFill>
                <a:latin typeface="华文楷体"/>
                <a:ea typeface="华文楷体"/>
                <a:cs typeface="华文楷体"/>
              </a:rPr>
              <a:t>)</a:t>
            </a:r>
            <a:r>
              <a:rPr kumimoji="1" lang="en-US" altLang="zh-CN" sz="2800" baseline="30000" dirty="0" smtClean="0">
                <a:solidFill>
                  <a:schemeClr val="tx1">
                    <a:lumMod val="85000"/>
                    <a:lumOff val="15000"/>
                  </a:schemeClr>
                </a:solidFill>
                <a:latin typeface="华文楷体"/>
                <a:ea typeface="华文楷体"/>
                <a:cs typeface="华文楷体"/>
              </a:rPr>
              <a:t>-1</a:t>
            </a:r>
          </a:p>
          <a:p>
            <a:pPr marL="0" indent="0">
              <a:lnSpc>
                <a:spcPct val="70000"/>
              </a:lnSpc>
              <a:buNone/>
            </a:pPr>
            <a:r>
              <a:rPr kumimoji="1" lang="zh-CN" altLang="en-US" sz="2800" dirty="0" smtClean="0">
                <a:latin typeface="华文楷体"/>
                <a:ea typeface="华文楷体"/>
                <a:cs typeface="华文楷体"/>
              </a:rPr>
              <a:t>每两周观测一次</a:t>
            </a:r>
            <a:r>
              <a:rPr kumimoji="1" lang="en-US" altLang="zh-CN" sz="2800" dirty="0" smtClean="0">
                <a:latin typeface="华文楷体"/>
                <a:ea typeface="华文楷体"/>
                <a:cs typeface="华文楷体"/>
              </a:rPr>
              <a:t> </a:t>
            </a:r>
            <a:r>
              <a:rPr kumimoji="1" lang="en-US" altLang="zh-CN" sz="2800" dirty="0" smtClean="0">
                <a:latin typeface="华文楷体"/>
                <a:ea typeface="华文楷体"/>
                <a:cs typeface="华文楷体"/>
                <a:sym typeface="Wingdings"/>
              </a:rPr>
              <a:t></a:t>
            </a:r>
            <a:r>
              <a:rPr kumimoji="1" lang="en-US" altLang="zh-CN" sz="2800" dirty="0">
                <a:latin typeface="华文楷体"/>
                <a:ea typeface="华文楷体"/>
                <a:cs typeface="华文楷体"/>
                <a:sym typeface="Wingdings"/>
              </a:rPr>
              <a:t> </a:t>
            </a:r>
            <a:r>
              <a:rPr kumimoji="1" lang="zh-CN" altLang="en-US" sz="2800" dirty="0" smtClean="0">
                <a:latin typeface="华文楷体"/>
                <a:ea typeface="华文楷体"/>
                <a:cs typeface="华文楷体"/>
                <a:sym typeface="Wingdings"/>
              </a:rPr>
              <a:t>频率上限</a:t>
            </a:r>
            <a:r>
              <a:rPr kumimoji="1" lang="en-US" altLang="zh-CN" sz="2800" dirty="0" smtClean="0">
                <a:latin typeface="华文楷体"/>
                <a:ea typeface="华文楷体"/>
                <a:cs typeface="华文楷体"/>
                <a:sym typeface="Wingdings"/>
              </a:rPr>
              <a:t>~10</a:t>
            </a:r>
            <a:r>
              <a:rPr kumimoji="1" lang="en-US" altLang="zh-CN" sz="2800" baseline="30000" dirty="0" smtClean="0">
                <a:latin typeface="华文楷体"/>
                <a:ea typeface="华文楷体"/>
                <a:cs typeface="华文楷体"/>
                <a:sym typeface="Wingdings"/>
              </a:rPr>
              <a:t>-7</a:t>
            </a:r>
            <a:r>
              <a:rPr kumimoji="1" lang="en-US" altLang="zh-CN" sz="2800" dirty="0" smtClean="0">
                <a:latin typeface="华文楷体"/>
                <a:ea typeface="华文楷体"/>
                <a:cs typeface="华文楷体"/>
                <a:sym typeface="Wingdings"/>
              </a:rPr>
              <a:t> Hz</a:t>
            </a:r>
            <a:r>
              <a:rPr kumimoji="1" lang="zh-CN" altLang="en-US" sz="2800" dirty="0" smtClean="0">
                <a:latin typeface="华文楷体"/>
                <a:ea typeface="华文楷体"/>
                <a:cs typeface="华文楷体"/>
                <a:sym typeface="Wingdings"/>
              </a:rPr>
              <a:t>。</a:t>
            </a:r>
            <a:endParaRPr kumimoji="1" lang="en-US" altLang="zh-CN" sz="2800" dirty="0" smtClean="0">
              <a:latin typeface="华文楷体"/>
              <a:ea typeface="华文楷体"/>
              <a:cs typeface="华文楷体"/>
              <a:sym typeface="Wingdings"/>
            </a:endParaRPr>
          </a:p>
          <a:p>
            <a:pPr marL="0" indent="0">
              <a:lnSpc>
                <a:spcPct val="70000"/>
              </a:lnSpc>
              <a:buNone/>
            </a:pPr>
            <a:endParaRPr kumimoji="1" lang="en-US" altLang="zh-CN" sz="2800" dirty="0" smtClean="0">
              <a:solidFill>
                <a:schemeClr val="tx1">
                  <a:lumMod val="85000"/>
                  <a:lumOff val="15000"/>
                </a:schemeClr>
              </a:solidFill>
              <a:latin typeface="华文楷体"/>
              <a:ea typeface="华文楷体"/>
              <a:cs typeface="华文楷体"/>
              <a:sym typeface="Wingdings"/>
            </a:endParaRPr>
          </a:p>
          <a:p>
            <a:pPr marL="0" indent="0">
              <a:lnSpc>
                <a:spcPct val="80000"/>
              </a:lnSpc>
              <a:buNone/>
            </a:pPr>
            <a:r>
              <a:rPr kumimoji="1" lang="en-US" altLang="zh-CN" sz="2800" dirty="0" err="1" smtClean="0">
                <a:latin typeface="华文楷体"/>
                <a:ea typeface="华文楷体"/>
                <a:cs typeface="华文楷体"/>
              </a:rPr>
              <a:t>Sesana</a:t>
            </a:r>
            <a:r>
              <a:rPr kumimoji="1" lang="en-US" altLang="zh-CN" sz="2800" dirty="0" smtClean="0">
                <a:latin typeface="华文楷体"/>
                <a:ea typeface="华文楷体"/>
                <a:cs typeface="华文楷体"/>
              </a:rPr>
              <a:t> et al. (2008): </a:t>
            </a:r>
            <a:r>
              <a:rPr kumimoji="1" lang="zh-CN" altLang="en-US" sz="2800" dirty="0" smtClean="0">
                <a:latin typeface="华文楷体"/>
                <a:ea typeface="华文楷体"/>
                <a:cs typeface="华文楷体"/>
              </a:rPr>
              <a:t>频率</a:t>
            </a:r>
            <a:r>
              <a:rPr kumimoji="1" lang="en-US" altLang="zh-CN" sz="2800" dirty="0" smtClean="0">
                <a:latin typeface="华文楷体"/>
                <a:ea typeface="华文楷体"/>
                <a:cs typeface="华文楷体"/>
              </a:rPr>
              <a:t> &gt; 10</a:t>
            </a:r>
            <a:r>
              <a:rPr kumimoji="1" lang="en-US" altLang="zh-CN" sz="2800" baseline="30000" dirty="0" smtClean="0">
                <a:latin typeface="华文楷体"/>
                <a:ea typeface="华文楷体"/>
                <a:cs typeface="华文楷体"/>
              </a:rPr>
              <a:t>-8 </a:t>
            </a:r>
            <a:r>
              <a:rPr kumimoji="1" lang="en-US" altLang="zh-CN" sz="2800" dirty="0" smtClean="0">
                <a:latin typeface="华文楷体"/>
                <a:ea typeface="华文楷体"/>
                <a:cs typeface="华文楷体"/>
              </a:rPr>
              <a:t>Hz </a:t>
            </a:r>
            <a:r>
              <a:rPr kumimoji="1" lang="zh-CN" altLang="en-US" sz="2800" dirty="0" smtClean="0">
                <a:latin typeface="华文楷体"/>
                <a:ea typeface="华文楷体"/>
                <a:cs typeface="华文楷体"/>
              </a:rPr>
              <a:t>时，由于引力波背景强度的下降，有可能看到引力波单源信号。</a:t>
            </a:r>
            <a:endParaRPr kumimoji="1" lang="en-US" altLang="zh-CN" sz="2800" dirty="0" smtClean="0">
              <a:latin typeface="华文楷体"/>
              <a:ea typeface="华文楷体"/>
              <a:cs typeface="华文楷体"/>
            </a:endParaRPr>
          </a:p>
          <a:p>
            <a:pPr marL="0" indent="0">
              <a:lnSpc>
                <a:spcPct val="70000"/>
              </a:lnSpc>
              <a:buNone/>
            </a:pPr>
            <a:endParaRPr kumimoji="1" lang="en-US" altLang="zh-CN" sz="2800" dirty="0" smtClean="0">
              <a:latin typeface="华文楷体"/>
              <a:ea typeface="华文楷体"/>
              <a:cs typeface="华文楷体"/>
            </a:endParaRPr>
          </a:p>
          <a:p>
            <a:pPr marL="0" indent="0">
              <a:lnSpc>
                <a:spcPct val="80000"/>
              </a:lnSpc>
              <a:buNone/>
            </a:pPr>
            <a:r>
              <a:rPr kumimoji="1" lang="en-US" altLang="zh-CN" sz="2800" dirty="0" smtClean="0">
                <a:solidFill>
                  <a:srgbClr val="262626"/>
                </a:solidFill>
                <a:latin typeface="华文楷体"/>
                <a:ea typeface="华文楷体"/>
                <a:cs typeface="华文楷体"/>
              </a:rPr>
              <a:t>Yardley et al. (2010): </a:t>
            </a:r>
            <a:r>
              <a:rPr kumimoji="1" lang="zh-CN" altLang="en-US" sz="2800" dirty="0" smtClean="0">
                <a:solidFill>
                  <a:srgbClr val="262626"/>
                </a:solidFill>
                <a:latin typeface="华文楷体"/>
                <a:ea typeface="华文楷体"/>
                <a:cs typeface="华文楷体"/>
              </a:rPr>
              <a:t>搜索了</a:t>
            </a:r>
            <a:r>
              <a:rPr kumimoji="1" lang="en-US" altLang="zh-CN" sz="2800" dirty="0" smtClean="0">
                <a:solidFill>
                  <a:srgbClr val="262626"/>
                </a:solidFill>
                <a:latin typeface="华文楷体"/>
                <a:ea typeface="华文楷体"/>
                <a:cs typeface="华文楷体"/>
              </a:rPr>
              <a:t>10</a:t>
            </a:r>
            <a:r>
              <a:rPr kumimoji="1" lang="zh-CN" altLang="en-US" sz="2800" baseline="30000" dirty="0" smtClean="0">
                <a:solidFill>
                  <a:srgbClr val="262626"/>
                </a:solidFill>
                <a:latin typeface="华文楷体"/>
                <a:ea typeface="华文楷体"/>
                <a:cs typeface="华文楷体"/>
              </a:rPr>
              <a:t>－</a:t>
            </a:r>
            <a:r>
              <a:rPr kumimoji="1" lang="en-US" altLang="zh-CN" sz="2800" baseline="30000" dirty="0" smtClean="0">
                <a:solidFill>
                  <a:srgbClr val="262626"/>
                </a:solidFill>
                <a:latin typeface="华文楷体"/>
                <a:ea typeface="华文楷体"/>
                <a:cs typeface="华文楷体"/>
              </a:rPr>
              <a:t>9 </a:t>
            </a:r>
            <a:r>
              <a:rPr kumimoji="1" lang="en-US" altLang="zh-CN" sz="2800" dirty="0" smtClean="0">
                <a:solidFill>
                  <a:srgbClr val="262626"/>
                </a:solidFill>
                <a:latin typeface="华文楷体"/>
                <a:ea typeface="华文楷体"/>
                <a:cs typeface="华文楷体"/>
              </a:rPr>
              <a:t>Hz~4×10</a:t>
            </a:r>
            <a:r>
              <a:rPr kumimoji="1" lang="en-US" altLang="zh-CN" sz="2800" baseline="30000" dirty="0" smtClean="0">
                <a:solidFill>
                  <a:srgbClr val="262626"/>
                </a:solidFill>
                <a:latin typeface="华文楷体"/>
                <a:ea typeface="华文楷体"/>
                <a:cs typeface="华文楷体"/>
              </a:rPr>
              <a:t>-7</a:t>
            </a:r>
            <a:r>
              <a:rPr kumimoji="1" lang="en-US" altLang="zh-CN" sz="2800" dirty="0" smtClean="0">
                <a:solidFill>
                  <a:srgbClr val="262626"/>
                </a:solidFill>
                <a:latin typeface="华文楷体"/>
                <a:ea typeface="华文楷体"/>
                <a:cs typeface="华文楷体"/>
              </a:rPr>
              <a:t>Hz</a:t>
            </a:r>
            <a:r>
              <a:rPr kumimoji="1" lang="zh-CN" altLang="en-US" sz="2800" dirty="0" smtClean="0">
                <a:solidFill>
                  <a:srgbClr val="262626"/>
                </a:solidFill>
                <a:latin typeface="华文楷体"/>
                <a:ea typeface="华文楷体"/>
                <a:cs typeface="华文楷体"/>
              </a:rPr>
              <a:t>范围内的引力波，给出了上限。</a:t>
            </a:r>
            <a:endParaRPr kumimoji="1" lang="en-US" altLang="zh-CN" sz="2800" dirty="0" smtClean="0">
              <a:solidFill>
                <a:srgbClr val="262626"/>
              </a:solidFill>
              <a:latin typeface="华文楷体"/>
              <a:ea typeface="华文楷体"/>
              <a:cs typeface="华文楷体"/>
            </a:endParaRPr>
          </a:p>
          <a:p>
            <a:pPr marL="0" indent="0">
              <a:lnSpc>
                <a:spcPct val="70000"/>
              </a:lnSpc>
              <a:buNone/>
            </a:pPr>
            <a:endParaRPr kumimoji="1" lang="en-US" altLang="zh-CN" sz="2800" dirty="0">
              <a:solidFill>
                <a:srgbClr val="262626"/>
              </a:solidFill>
              <a:latin typeface="华文楷体"/>
              <a:ea typeface="华文楷体"/>
              <a:cs typeface="华文楷体"/>
            </a:endParaRPr>
          </a:p>
          <a:p>
            <a:pPr marL="0" indent="0">
              <a:lnSpc>
                <a:spcPct val="70000"/>
              </a:lnSpc>
              <a:buNone/>
            </a:pPr>
            <a:r>
              <a:rPr kumimoji="1" lang="zh-CN" altLang="en-US" sz="2800" dirty="0" smtClean="0">
                <a:solidFill>
                  <a:srgbClr val="262626"/>
                </a:solidFill>
                <a:latin typeface="华文楷体"/>
                <a:ea typeface="华文楷体"/>
                <a:cs typeface="华文楷体"/>
              </a:rPr>
              <a:t>我们想把搜索频率上限进一步提高</a:t>
            </a:r>
            <a:r>
              <a:rPr kumimoji="1" lang="zh-CN" altLang="en-US" sz="2800" dirty="0" smtClean="0">
                <a:solidFill>
                  <a:srgbClr val="262626"/>
                </a:solidFill>
                <a:latin typeface="华文楷体"/>
                <a:ea typeface="华文楷体"/>
                <a:cs typeface="华文楷体"/>
                <a:sym typeface="Wingdings"/>
              </a:rPr>
              <a:t></a:t>
            </a:r>
            <a:r>
              <a:rPr kumimoji="1" lang="zh-CN" altLang="en-US" sz="2800" dirty="0" smtClean="0">
                <a:solidFill>
                  <a:srgbClr val="FF0000"/>
                </a:solidFill>
                <a:latin typeface="华文楷体"/>
                <a:ea typeface="华文楷体"/>
                <a:cs typeface="华文楷体"/>
                <a:sym typeface="Wingdings"/>
              </a:rPr>
              <a:t>增加观测频次</a:t>
            </a:r>
            <a:endParaRPr kumimoji="1" lang="en-US" altLang="zh-CN" sz="2800" dirty="0" smtClean="0">
              <a:solidFill>
                <a:srgbClr val="FF0000"/>
              </a:solidFill>
              <a:latin typeface="华文楷体"/>
              <a:ea typeface="华文楷体"/>
              <a:cs typeface="华文楷体"/>
            </a:endParaRPr>
          </a:p>
          <a:p>
            <a:pPr marL="0" indent="0">
              <a:lnSpc>
                <a:spcPct val="70000"/>
              </a:lnSpc>
              <a:buNone/>
            </a:pPr>
            <a:endParaRPr kumimoji="1" lang="en-US" altLang="zh-CN" sz="2800" dirty="0">
              <a:solidFill>
                <a:srgbClr val="262626"/>
              </a:solidFill>
              <a:latin typeface="华文楷体"/>
              <a:ea typeface="华文楷体"/>
              <a:cs typeface="华文楷体"/>
            </a:endParaRPr>
          </a:p>
          <a:p>
            <a:pPr marL="0" indent="0">
              <a:lnSpc>
                <a:spcPct val="70000"/>
              </a:lnSpc>
              <a:buNone/>
            </a:pPr>
            <a:endParaRPr kumimoji="1" lang="zh-CN" altLang="en-US" sz="2800" dirty="0">
              <a:solidFill>
                <a:srgbClr val="262626"/>
              </a:solidFill>
            </a:endParaRPr>
          </a:p>
        </p:txBody>
      </p:sp>
    </p:spTree>
    <p:extLst>
      <p:ext uri="{BB962C8B-B14F-4D97-AF65-F5344CB8AC3E}">
        <p14:creationId xmlns:p14="http://schemas.microsoft.com/office/powerpoint/2010/main" val="397280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a:srcRect l="-2119" r="-1473"/>
          <a:stretch/>
        </p:blipFill>
        <p:spPr>
          <a:xfrm>
            <a:off x="1687081" y="1275155"/>
            <a:ext cx="7309853" cy="5145107"/>
          </a:xfrm>
        </p:spPr>
      </p:pic>
      <p:sp>
        <p:nvSpPr>
          <p:cNvPr id="5"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
        <p:nvSpPr>
          <p:cNvPr id="6" name="文本框 5"/>
          <p:cNvSpPr txBox="1"/>
          <p:nvPr/>
        </p:nvSpPr>
        <p:spPr>
          <a:xfrm>
            <a:off x="457200" y="2540449"/>
            <a:ext cx="2492990" cy="1323439"/>
          </a:xfrm>
          <a:prstGeom prst="rect">
            <a:avLst/>
          </a:prstGeom>
          <a:noFill/>
        </p:spPr>
        <p:txBody>
          <a:bodyPr wrap="none" rtlCol="0">
            <a:spAutoFit/>
          </a:bodyPr>
          <a:lstStyle/>
          <a:p>
            <a:r>
              <a:rPr kumimoji="1" lang="zh-CN" altLang="en-US" sz="2000" dirty="0" smtClean="0">
                <a:latin typeface="华文楷体"/>
                <a:ea typeface="华文楷体"/>
                <a:cs typeface="华文楷体"/>
              </a:rPr>
              <a:t>模拟的计时残差</a:t>
            </a:r>
            <a:endParaRPr kumimoji="1" lang="en-US" altLang="zh-CN" sz="2000" dirty="0" smtClean="0">
              <a:latin typeface="华文楷体"/>
              <a:ea typeface="华文楷体"/>
              <a:cs typeface="华文楷体"/>
            </a:endParaRPr>
          </a:p>
          <a:p>
            <a:endParaRPr kumimoji="1" lang="en-US" altLang="zh-CN" sz="2000" dirty="0">
              <a:latin typeface="华文楷体"/>
              <a:ea typeface="华文楷体"/>
              <a:cs typeface="华文楷体"/>
            </a:endParaRPr>
          </a:p>
          <a:p>
            <a:r>
              <a:rPr kumimoji="1" lang="zh-CN" altLang="en-US" sz="2000" dirty="0" smtClean="0">
                <a:latin typeface="华文楷体"/>
                <a:ea typeface="华文楷体"/>
                <a:cs typeface="华文楷体"/>
              </a:rPr>
              <a:t>由磁倾角演化引起的</a:t>
            </a:r>
            <a:endParaRPr kumimoji="1" lang="en-US" altLang="zh-CN" sz="2000" dirty="0" smtClean="0">
              <a:latin typeface="华文楷体"/>
              <a:ea typeface="华文楷体"/>
              <a:cs typeface="华文楷体"/>
            </a:endParaRPr>
          </a:p>
          <a:p>
            <a:r>
              <a:rPr kumimoji="1" lang="zh-CN" altLang="en-US" sz="2000" dirty="0" smtClean="0">
                <a:latin typeface="华文楷体"/>
                <a:ea typeface="华文楷体"/>
                <a:cs typeface="华文楷体"/>
              </a:rPr>
              <a:t>计时残差</a:t>
            </a:r>
            <a:endParaRPr kumimoji="1" lang="zh-CN" altLang="en-US" sz="2000" dirty="0">
              <a:latin typeface="华文楷体"/>
              <a:ea typeface="华文楷体"/>
              <a:cs typeface="华文楷体"/>
            </a:endParaRPr>
          </a:p>
        </p:txBody>
      </p:sp>
      <p:sp>
        <p:nvSpPr>
          <p:cNvPr id="2" name="文本框 1"/>
          <p:cNvSpPr txBox="1"/>
          <p:nvPr/>
        </p:nvSpPr>
        <p:spPr>
          <a:xfrm>
            <a:off x="1687081" y="4866105"/>
            <a:ext cx="1414393" cy="369332"/>
          </a:xfrm>
          <a:prstGeom prst="rect">
            <a:avLst/>
          </a:prstGeom>
          <a:solidFill>
            <a:srgbClr val="FFFFFF"/>
          </a:solidFill>
        </p:spPr>
        <p:txBody>
          <a:bodyPr wrap="square" rtlCol="0">
            <a:spAutoFit/>
          </a:bodyPr>
          <a:lstStyle/>
          <a:p>
            <a:endParaRPr kumimoji="1" lang="zh-CN" altLang="en-US" dirty="0"/>
          </a:p>
        </p:txBody>
      </p:sp>
    </p:spTree>
    <p:extLst>
      <p:ext uri="{BB962C8B-B14F-4D97-AF65-F5344CB8AC3E}">
        <p14:creationId xmlns:p14="http://schemas.microsoft.com/office/powerpoint/2010/main" val="10146080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制动指数</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3"/>
          <a:stretch>
            <a:fillRect/>
          </a:stretch>
        </p:blipFill>
        <p:spPr>
          <a:xfrm>
            <a:off x="2537327" y="1667040"/>
            <a:ext cx="3441700" cy="546100"/>
          </a:xfrm>
          <a:prstGeom prst="rect">
            <a:avLst/>
          </a:prstGeom>
        </p:spPr>
      </p:pic>
      <p:sp>
        <p:nvSpPr>
          <p:cNvPr id="6" name="矩形 5"/>
          <p:cNvSpPr/>
          <p:nvPr/>
        </p:nvSpPr>
        <p:spPr>
          <a:xfrm>
            <a:off x="5979027" y="1693322"/>
            <a:ext cx="1620252" cy="1015663"/>
          </a:xfrm>
          <a:prstGeom prst="rect">
            <a:avLst/>
          </a:prstGeom>
        </p:spPr>
        <p:txBody>
          <a:bodyPr wrap="square">
            <a:spAutoFit/>
          </a:bodyPr>
          <a:lstStyle/>
          <a:p>
            <a:r>
              <a:rPr lang="en-US" altLang="zh-CN" sz="2000" dirty="0">
                <a:latin typeface="华文楷体"/>
                <a:ea typeface="华文楷体"/>
                <a:cs typeface="华文楷体"/>
              </a:rPr>
              <a:t>n=3</a:t>
            </a:r>
            <a:r>
              <a:rPr lang="zh-CN" altLang="en-US" sz="2000" dirty="0">
                <a:latin typeface="华文楷体"/>
                <a:ea typeface="华文楷体"/>
                <a:cs typeface="华文楷体"/>
              </a:rPr>
              <a:t>恒定制动</a:t>
            </a:r>
          </a:p>
          <a:p>
            <a:r>
              <a:rPr lang="en-US" altLang="zh-CN" sz="2000" dirty="0">
                <a:latin typeface="华文楷体"/>
                <a:ea typeface="华文楷体"/>
                <a:cs typeface="华文楷体"/>
              </a:rPr>
              <a:t>n&gt;3</a:t>
            </a:r>
            <a:r>
              <a:rPr lang="zh-CN" altLang="en-US" sz="2000" dirty="0">
                <a:latin typeface="华文楷体"/>
                <a:ea typeface="华文楷体"/>
                <a:cs typeface="华文楷体"/>
              </a:rPr>
              <a:t>制动减小</a:t>
            </a:r>
          </a:p>
          <a:p>
            <a:r>
              <a:rPr lang="en-US" altLang="zh-CN" sz="2000" dirty="0">
                <a:latin typeface="华文楷体"/>
                <a:ea typeface="华文楷体"/>
                <a:cs typeface="华文楷体"/>
              </a:rPr>
              <a:t>n&lt;3</a:t>
            </a:r>
            <a:r>
              <a:rPr lang="zh-CN" altLang="en-US" sz="2000" dirty="0">
                <a:latin typeface="华文楷体"/>
                <a:ea typeface="华文楷体"/>
                <a:cs typeface="华文楷体"/>
              </a:rPr>
              <a:t>制动增加</a:t>
            </a:r>
          </a:p>
        </p:txBody>
      </p:sp>
      <p:sp>
        <p:nvSpPr>
          <p:cNvPr id="7" name="矩形 6"/>
          <p:cNvSpPr/>
          <p:nvPr/>
        </p:nvSpPr>
        <p:spPr>
          <a:xfrm>
            <a:off x="1799689" y="2344788"/>
            <a:ext cx="3718689" cy="400110"/>
          </a:xfrm>
          <a:prstGeom prst="rect">
            <a:avLst/>
          </a:prstGeom>
        </p:spPr>
        <p:txBody>
          <a:bodyPr wrap="none">
            <a:spAutoFit/>
          </a:bodyPr>
          <a:lstStyle/>
          <a:p>
            <a:r>
              <a:rPr lang="en-US" altLang="zh-TW" sz="2000" dirty="0">
                <a:solidFill>
                  <a:srgbClr val="FF0000"/>
                </a:solidFill>
                <a:latin typeface="华文楷体"/>
                <a:ea typeface="华文楷体"/>
                <a:cs typeface="华文楷体"/>
              </a:rPr>
              <a:t>braking index </a:t>
            </a:r>
            <a:r>
              <a:rPr lang="zh-TW" altLang="en-US" sz="2000" dirty="0">
                <a:solidFill>
                  <a:srgbClr val="FF0000"/>
                </a:solidFill>
                <a:latin typeface="华文楷体"/>
                <a:ea typeface="华文楷体"/>
                <a:cs typeface="华文楷体"/>
              </a:rPr>
              <a:t>和特征年龄成正比</a:t>
            </a:r>
            <a:endParaRPr lang="zh-CN" altLang="en-US" sz="2000" dirty="0">
              <a:solidFill>
                <a:srgbClr val="FF0000"/>
              </a:solidFill>
              <a:latin typeface="华文楷体"/>
              <a:ea typeface="华文楷体"/>
              <a:cs typeface="华文楷体"/>
            </a:endParaRPr>
          </a:p>
        </p:txBody>
      </p:sp>
      <p:sp>
        <p:nvSpPr>
          <p:cNvPr id="8" name="矩形 7"/>
          <p:cNvSpPr/>
          <p:nvPr/>
        </p:nvSpPr>
        <p:spPr>
          <a:xfrm>
            <a:off x="5979027" y="2828836"/>
            <a:ext cx="2165684" cy="1631216"/>
          </a:xfrm>
          <a:prstGeom prst="rect">
            <a:avLst/>
          </a:prstGeom>
        </p:spPr>
        <p:txBody>
          <a:bodyPr wrap="square">
            <a:spAutoFit/>
          </a:bodyPr>
          <a:lstStyle/>
          <a:p>
            <a:r>
              <a:rPr lang="zh-CN" altLang="en-US" sz="2000" dirty="0">
                <a:solidFill>
                  <a:srgbClr val="FF0000"/>
                </a:solidFill>
                <a:latin typeface="华文楷体"/>
                <a:ea typeface="华文楷体"/>
                <a:cs typeface="华文楷体"/>
              </a:rPr>
              <a:t>绝大多数脉冲星</a:t>
            </a:r>
            <a:r>
              <a:rPr lang="en-US" altLang="zh-CN" sz="2000" dirty="0">
                <a:solidFill>
                  <a:srgbClr val="FF0000"/>
                </a:solidFill>
                <a:latin typeface="华文楷体"/>
                <a:ea typeface="华文楷体"/>
                <a:cs typeface="华文楷体"/>
              </a:rPr>
              <a:t>n</a:t>
            </a:r>
            <a:r>
              <a:rPr lang="zh-CN" altLang="en-US" sz="2000" dirty="0" smtClean="0">
                <a:solidFill>
                  <a:srgbClr val="FF0000"/>
                </a:solidFill>
                <a:latin typeface="华文楷体"/>
                <a:ea typeface="华文楷体"/>
                <a:cs typeface="华文楷体"/>
              </a:rPr>
              <a:t>都不等于</a:t>
            </a:r>
            <a:r>
              <a:rPr lang="en-US" altLang="zh-CN" sz="2000" dirty="0">
                <a:solidFill>
                  <a:srgbClr val="FF0000"/>
                </a:solidFill>
                <a:latin typeface="华文楷体"/>
                <a:ea typeface="华文楷体"/>
                <a:cs typeface="华文楷体"/>
              </a:rPr>
              <a:t>3</a:t>
            </a:r>
            <a:r>
              <a:rPr lang="zh-CN" altLang="en-US" sz="2000" dirty="0">
                <a:solidFill>
                  <a:srgbClr val="FF0000"/>
                </a:solidFill>
                <a:latin typeface="华文楷体"/>
                <a:ea typeface="华文楷体"/>
                <a:cs typeface="华文楷体"/>
              </a:rPr>
              <a:t>，</a:t>
            </a:r>
          </a:p>
          <a:p>
            <a:r>
              <a:rPr lang="zh-CN" altLang="en-US" sz="2000" dirty="0">
                <a:solidFill>
                  <a:srgbClr val="FF0000"/>
                </a:solidFill>
                <a:latin typeface="华文楷体"/>
                <a:ea typeface="华文楷体"/>
                <a:cs typeface="华文楷体"/>
              </a:rPr>
              <a:t>因</a:t>
            </a:r>
            <a:r>
              <a:rPr lang="zh-CN" altLang="en-US" sz="2000" dirty="0" smtClean="0">
                <a:solidFill>
                  <a:srgbClr val="FF0000"/>
                </a:solidFill>
                <a:latin typeface="华文楷体"/>
                <a:ea typeface="华文楷体"/>
                <a:cs typeface="华文楷体"/>
              </a:rPr>
              <a:t>此大部分脉冲星磁倾</a:t>
            </a:r>
            <a:r>
              <a:rPr lang="zh-CN" altLang="en-US" sz="2000" dirty="0">
                <a:solidFill>
                  <a:srgbClr val="FF0000"/>
                </a:solidFill>
                <a:latin typeface="华文楷体"/>
                <a:ea typeface="华文楷体"/>
                <a:cs typeface="华文楷体"/>
              </a:rPr>
              <a:t>角演化率非零</a:t>
            </a:r>
          </a:p>
        </p:txBody>
      </p:sp>
      <p:pic>
        <p:nvPicPr>
          <p:cNvPr id="9" name="图片 8"/>
          <p:cNvPicPr>
            <a:picLocks noChangeAspect="1"/>
          </p:cNvPicPr>
          <p:nvPr/>
        </p:nvPicPr>
        <p:blipFill>
          <a:blip r:embed="rId4"/>
          <a:stretch>
            <a:fillRect/>
          </a:stretch>
        </p:blipFill>
        <p:spPr>
          <a:xfrm>
            <a:off x="347578" y="2948425"/>
            <a:ext cx="5402847" cy="3023254"/>
          </a:xfrm>
          <a:prstGeom prst="rect">
            <a:avLst/>
          </a:prstGeom>
        </p:spPr>
      </p:pic>
      <p:sp>
        <p:nvSpPr>
          <p:cNvPr id="10" name="矩形 9"/>
          <p:cNvSpPr/>
          <p:nvPr/>
        </p:nvSpPr>
        <p:spPr>
          <a:xfrm>
            <a:off x="5733972" y="4915387"/>
            <a:ext cx="2952828" cy="400110"/>
          </a:xfrm>
          <a:prstGeom prst="rect">
            <a:avLst/>
          </a:prstGeom>
        </p:spPr>
        <p:txBody>
          <a:bodyPr wrap="none">
            <a:spAutoFit/>
          </a:bodyPr>
          <a:lstStyle/>
          <a:p>
            <a:r>
              <a:rPr lang="zh-TW" altLang="en-US" sz="2000" dirty="0">
                <a:latin typeface="华文楷体"/>
                <a:ea typeface="华文楷体"/>
                <a:cs typeface="华文楷体"/>
              </a:rPr>
              <a:t>图自 </a:t>
            </a:r>
            <a:r>
              <a:rPr lang="en-US" altLang="zh-TW" sz="2000" dirty="0">
                <a:latin typeface="华文楷体"/>
                <a:ea typeface="华文楷体"/>
                <a:cs typeface="华文楷体"/>
              </a:rPr>
              <a:t>Zhang &amp; </a:t>
            </a:r>
            <a:r>
              <a:rPr lang="en-US" altLang="zh-TW" sz="2000" dirty="0" err="1">
                <a:latin typeface="华文楷体"/>
                <a:ea typeface="华文楷体"/>
                <a:cs typeface="华文楷体"/>
              </a:rPr>
              <a:t>Xie</a:t>
            </a:r>
            <a:r>
              <a:rPr lang="en-US" altLang="zh-TW" sz="2000" dirty="0">
                <a:latin typeface="华文楷体"/>
                <a:ea typeface="华文楷体"/>
                <a:cs typeface="华文楷体"/>
              </a:rPr>
              <a:t> (2012b)</a:t>
            </a:r>
            <a:endParaRPr lang="zh-CN" altLang="en-US" sz="2000" dirty="0">
              <a:latin typeface="华文楷体"/>
              <a:ea typeface="华文楷体"/>
              <a:cs typeface="华文楷体"/>
            </a:endParaRPr>
          </a:p>
        </p:txBody>
      </p:sp>
    </p:spTree>
    <p:extLst>
      <p:ext uri="{BB962C8B-B14F-4D97-AF65-F5344CB8AC3E}">
        <p14:creationId xmlns:p14="http://schemas.microsoft.com/office/powerpoint/2010/main" val="39596267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磁倾角演化的原因？</a:t>
            </a:r>
            <a:endParaRPr kumimoji="1" lang="en-US" altLang="zh-CN" dirty="0" smtClean="0"/>
          </a:p>
          <a:p>
            <a:r>
              <a:rPr lang="zh-CN" altLang="en-US" sz="2000" dirty="0">
                <a:latin typeface="华文楷体"/>
                <a:ea typeface="华文楷体"/>
                <a:cs typeface="华文楷体"/>
              </a:rPr>
              <a:t>由于中子星自转轴的移动</a:t>
            </a:r>
            <a:r>
              <a:rPr lang="zh-CN" altLang="en-US" sz="2000" dirty="0" smtClean="0">
                <a:latin typeface="华文楷体"/>
                <a:ea typeface="华文楷体"/>
                <a:cs typeface="华文楷体"/>
              </a:rPr>
              <a:t>造成的磁倾角改变（进动）（</a:t>
            </a:r>
            <a:r>
              <a:rPr lang="en-US" altLang="zh-CN" sz="2000" dirty="0" err="1">
                <a:latin typeface="华文楷体"/>
                <a:ea typeface="华文楷体"/>
                <a:cs typeface="华文楷体"/>
              </a:rPr>
              <a:t>Barsukov</a:t>
            </a:r>
            <a:r>
              <a:rPr lang="en-US" altLang="zh-CN" sz="2000" dirty="0">
                <a:latin typeface="华文楷体"/>
                <a:ea typeface="华文楷体"/>
                <a:cs typeface="华文楷体"/>
              </a:rPr>
              <a:t> 2009</a:t>
            </a:r>
            <a:r>
              <a:rPr lang="zh-CN" altLang="en-US" sz="2000" dirty="0" smtClean="0">
                <a:latin typeface="华文楷体"/>
                <a:ea typeface="华文楷体"/>
                <a:cs typeface="华文楷体"/>
              </a:rPr>
              <a:t>）</a:t>
            </a:r>
            <a:endParaRPr lang="en-US" altLang="zh-CN" sz="2000" dirty="0" smtClean="0">
              <a:latin typeface="华文楷体"/>
              <a:ea typeface="华文楷体"/>
              <a:cs typeface="华文楷体"/>
            </a:endParaRPr>
          </a:p>
          <a:p>
            <a:endParaRPr lang="en-US" altLang="zh-CN" sz="2000" dirty="0">
              <a:latin typeface="华文楷体"/>
              <a:ea typeface="华文楷体"/>
              <a:cs typeface="华文楷体"/>
            </a:endParaRPr>
          </a:p>
          <a:p>
            <a:endParaRPr lang="en-US" altLang="zh-CN" sz="2000" dirty="0" smtClean="0">
              <a:latin typeface="华文楷体"/>
              <a:ea typeface="华文楷体"/>
              <a:cs typeface="华文楷体"/>
            </a:endParaRPr>
          </a:p>
          <a:p>
            <a:pPr>
              <a:lnSpc>
                <a:spcPct val="130000"/>
              </a:lnSpc>
            </a:pPr>
            <a:r>
              <a:rPr lang="zh-CN" altLang="en-US" sz="2000" dirty="0" smtClean="0">
                <a:latin typeface="华文楷体"/>
                <a:ea typeface="华文楷体"/>
                <a:cs typeface="华文楷体"/>
              </a:rPr>
              <a:t>进动？</a:t>
            </a:r>
            <a:r>
              <a:rPr lang="zh-CN" altLang="en-US" sz="2000" dirty="0">
                <a:latin typeface="华文楷体"/>
                <a:ea typeface="华文楷体"/>
                <a:cs typeface="华文楷体"/>
              </a:rPr>
              <a:t>若</a:t>
            </a:r>
            <a:r>
              <a:rPr lang="en-US" altLang="zh-CN" sz="2000" dirty="0">
                <a:latin typeface="华文楷体"/>
                <a:ea typeface="华文楷体"/>
                <a:cs typeface="华文楷体"/>
              </a:rPr>
              <a:t>current loss</a:t>
            </a:r>
            <a:r>
              <a:rPr lang="zh-CN" altLang="en-US" sz="2000" dirty="0">
                <a:latin typeface="华文楷体"/>
                <a:ea typeface="华文楷体"/>
                <a:cs typeface="华文楷体"/>
              </a:rPr>
              <a:t>主导则趋向垂直，若</a:t>
            </a:r>
            <a:r>
              <a:rPr lang="en-US" altLang="zh-CN" sz="2000" dirty="0">
                <a:latin typeface="华文楷体"/>
                <a:ea typeface="华文楷体"/>
                <a:cs typeface="华文楷体"/>
              </a:rPr>
              <a:t>dipole radiation </a:t>
            </a:r>
            <a:r>
              <a:rPr lang="zh-CN" altLang="en-US" sz="2000" dirty="0">
                <a:latin typeface="华文楷体"/>
                <a:ea typeface="华文楷体"/>
                <a:cs typeface="华文楷体"/>
              </a:rPr>
              <a:t>主导则趋向平行；</a:t>
            </a:r>
            <a:r>
              <a:rPr lang="zh-CN" altLang="en-US" sz="2000" dirty="0">
                <a:solidFill>
                  <a:srgbClr val="FF0000"/>
                </a:solidFill>
                <a:latin typeface="华文楷体"/>
                <a:ea typeface="华文楷体"/>
                <a:cs typeface="华文楷体"/>
              </a:rPr>
              <a:t>总之</a:t>
            </a:r>
            <a:r>
              <a:rPr lang="zh-CN" altLang="en-US" sz="2000" dirty="0" smtClean="0">
                <a:solidFill>
                  <a:srgbClr val="FF0000"/>
                </a:solidFill>
                <a:latin typeface="华文楷体"/>
                <a:ea typeface="华文楷体"/>
                <a:cs typeface="华文楷体"/>
              </a:rPr>
              <a:t>，进动改变总会让有效磁场减</a:t>
            </a:r>
            <a:r>
              <a:rPr lang="zh-CN" altLang="en-US" sz="2000" dirty="0">
                <a:solidFill>
                  <a:srgbClr val="FF0000"/>
                </a:solidFill>
                <a:latin typeface="华文楷体"/>
                <a:ea typeface="华文楷体"/>
                <a:cs typeface="华文楷体"/>
              </a:rPr>
              <a:t>小</a:t>
            </a:r>
            <a:r>
              <a:rPr lang="zh-CN" altLang="en-US" sz="2000" dirty="0" smtClean="0">
                <a:solidFill>
                  <a:srgbClr val="FF0000"/>
                </a:solidFill>
                <a:latin typeface="华文楷体"/>
                <a:ea typeface="华文楷体"/>
                <a:cs typeface="华文楷体"/>
              </a:rPr>
              <a:t>。</a:t>
            </a:r>
            <a:endParaRPr lang="en-US" altLang="zh-CN" sz="2000" dirty="0" smtClean="0">
              <a:solidFill>
                <a:srgbClr val="FF0000"/>
              </a:solidFill>
              <a:latin typeface="华文楷体"/>
              <a:ea typeface="华文楷体"/>
              <a:cs typeface="华文楷体"/>
            </a:endParaRPr>
          </a:p>
          <a:p>
            <a:pPr>
              <a:lnSpc>
                <a:spcPct val="130000"/>
              </a:lnSpc>
            </a:pPr>
            <a:r>
              <a:rPr lang="zh-CN" altLang="en-US" sz="2000" dirty="0" smtClean="0">
                <a:latin typeface="华文楷体"/>
                <a:ea typeface="华文楷体"/>
                <a:cs typeface="华文楷体"/>
              </a:rPr>
              <a:t>因此</a:t>
            </a:r>
            <a:r>
              <a:rPr lang="zh-CN" altLang="en-US" sz="2000" dirty="0" smtClean="0">
                <a:solidFill>
                  <a:srgbClr val="FF0000"/>
                </a:solidFill>
                <a:latin typeface="华文楷体"/>
                <a:ea typeface="华文楷体"/>
                <a:cs typeface="华文楷体"/>
              </a:rPr>
              <a:t>进动无法解释</a:t>
            </a:r>
            <a:r>
              <a:rPr lang="en-US" altLang="zh-CN" sz="2000" dirty="0">
                <a:solidFill>
                  <a:srgbClr val="FF0000"/>
                </a:solidFill>
                <a:latin typeface="华文楷体"/>
                <a:ea typeface="华文楷体"/>
                <a:cs typeface="华文楷体"/>
              </a:rPr>
              <a:t>n&lt;3</a:t>
            </a:r>
            <a:r>
              <a:rPr lang="zh-CN" altLang="en-US" sz="2000" dirty="0">
                <a:latin typeface="华文楷体"/>
                <a:ea typeface="华文楷体"/>
                <a:cs typeface="华文楷体"/>
              </a:rPr>
              <a:t>（制动增大）</a:t>
            </a:r>
            <a:r>
              <a:rPr lang="zh-CN" altLang="en-US" sz="2000" dirty="0" smtClean="0">
                <a:latin typeface="华文楷体"/>
                <a:ea typeface="华文楷体"/>
                <a:cs typeface="华文楷体"/>
              </a:rPr>
              <a:t>的情况</a:t>
            </a:r>
            <a:endParaRPr lang="en-US" altLang="zh-CN" sz="2000" dirty="0" smtClean="0">
              <a:solidFill>
                <a:srgbClr val="FF0000"/>
              </a:solidFill>
              <a:latin typeface="华文楷体"/>
              <a:ea typeface="华文楷体"/>
              <a:cs typeface="华文楷体"/>
            </a:endParaRPr>
          </a:p>
          <a:p>
            <a:pPr>
              <a:lnSpc>
                <a:spcPct val="130000"/>
              </a:lnSpc>
            </a:pPr>
            <a:r>
              <a:rPr lang="zh-CN" altLang="en-US" sz="2000" dirty="0">
                <a:solidFill>
                  <a:srgbClr val="FF0000"/>
                </a:solidFill>
                <a:latin typeface="华文楷体"/>
                <a:ea typeface="华文楷体"/>
                <a:cs typeface="华文楷体"/>
              </a:rPr>
              <a:t>由于磁场本身的变化造成的磁倾角改变（内禀）</a:t>
            </a:r>
            <a:endParaRPr lang="en-US" altLang="zh-CN" sz="2000" dirty="0" smtClean="0">
              <a:solidFill>
                <a:srgbClr val="FF0000"/>
              </a:solidFill>
              <a:latin typeface="华文楷体"/>
              <a:ea typeface="华文楷体"/>
              <a:cs typeface="华文楷体"/>
            </a:endParaRPr>
          </a:p>
          <a:p>
            <a:endParaRPr lang="zh-CN" altLang="en-US" sz="2000" dirty="0">
              <a:latin typeface="华文楷体"/>
              <a:ea typeface="华文楷体"/>
              <a:cs typeface="华文楷体"/>
            </a:endParaRPr>
          </a:p>
          <a:p>
            <a:endParaRPr lang="en-US" altLang="zh-CN" sz="2000" dirty="0" smtClean="0">
              <a:solidFill>
                <a:srgbClr val="FF0000"/>
              </a:solidFill>
              <a:latin typeface="华文楷体"/>
              <a:ea typeface="华文楷体"/>
              <a:cs typeface="华文楷体"/>
            </a:endParaRPr>
          </a:p>
          <a:p>
            <a:endParaRPr kumimoji="1" lang="zh-CN" altLang="en-US" sz="2000" dirty="0">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pic>
        <p:nvPicPr>
          <p:cNvPr id="5" name="图片 4"/>
          <p:cNvPicPr>
            <a:picLocks noChangeAspect="1"/>
          </p:cNvPicPr>
          <p:nvPr/>
        </p:nvPicPr>
        <p:blipFill>
          <a:blip r:embed="rId3"/>
          <a:stretch>
            <a:fillRect/>
          </a:stretch>
        </p:blipFill>
        <p:spPr>
          <a:xfrm>
            <a:off x="2870200" y="2487194"/>
            <a:ext cx="3403600" cy="787400"/>
          </a:xfrm>
          <a:prstGeom prst="rect">
            <a:avLst/>
          </a:prstGeom>
        </p:spPr>
      </p:pic>
    </p:spTree>
    <p:extLst>
      <p:ext uri="{BB962C8B-B14F-4D97-AF65-F5344CB8AC3E}">
        <p14:creationId xmlns:p14="http://schemas.microsoft.com/office/powerpoint/2010/main" val="42038491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163052" y="2523464"/>
            <a:ext cx="7980947" cy="3666159"/>
          </a:xfrm>
          <a:prstGeom prst="rect">
            <a:avLst/>
          </a:prstGeom>
        </p:spPr>
      </p:pic>
      <p:sp>
        <p:nvSpPr>
          <p:cNvPr id="3" name="内容占位符 2"/>
          <p:cNvSpPr>
            <a:spLocks noGrp="1"/>
          </p:cNvSpPr>
          <p:nvPr>
            <p:ph idx="1"/>
          </p:nvPr>
        </p:nvSpPr>
        <p:spPr>
          <a:xfrm>
            <a:off x="457200" y="1818105"/>
            <a:ext cx="8229600" cy="4308058"/>
          </a:xfrm>
        </p:spPr>
        <p:txBody>
          <a:bodyPr>
            <a:normAutofit/>
          </a:bodyPr>
          <a:lstStyle/>
          <a:p>
            <a:r>
              <a:rPr lang="zh-CN" altLang="en-US" sz="3400" dirty="0"/>
              <a:t>磁倾角</a:t>
            </a:r>
            <a:r>
              <a:rPr lang="zh-CN" altLang="en-US" sz="3400" u="sng" dirty="0">
                <a:solidFill>
                  <a:srgbClr val="FF0000"/>
                </a:solidFill>
              </a:rPr>
              <a:t>线性</a:t>
            </a:r>
            <a:r>
              <a:rPr lang="zh-CN" altLang="en-US" sz="3400" dirty="0"/>
              <a:t>演化是不够</a:t>
            </a:r>
            <a:r>
              <a:rPr lang="zh-CN" altLang="en-US" sz="3400" dirty="0" smtClean="0"/>
              <a:t>的！</a:t>
            </a:r>
            <a:endParaRPr lang="en-US" altLang="zh-CN" sz="3400" dirty="0" smtClean="0">
              <a:latin typeface="华文楷体"/>
              <a:ea typeface="华文楷体"/>
              <a:cs typeface="华文楷体"/>
            </a:endParaRPr>
          </a:p>
          <a:p>
            <a:endParaRPr lang="en-US" altLang="zh-CN" sz="2000" dirty="0">
              <a:latin typeface="华文楷体"/>
              <a:ea typeface="华文楷体"/>
              <a:cs typeface="华文楷体"/>
            </a:endParaRPr>
          </a:p>
          <a:p>
            <a:endParaRPr lang="en-US" altLang="zh-CN" sz="2000" dirty="0" smtClean="0">
              <a:latin typeface="华文楷体"/>
              <a:ea typeface="华文楷体"/>
              <a:cs typeface="华文楷体"/>
            </a:endParaRPr>
          </a:p>
          <a:p>
            <a:endParaRPr lang="en-US" altLang="zh-CN" sz="2000" dirty="0" smtClean="0">
              <a:latin typeface="华文楷体"/>
              <a:ea typeface="华文楷体"/>
              <a:cs typeface="华文楷体"/>
            </a:endParaRPr>
          </a:p>
          <a:p>
            <a:pPr>
              <a:lnSpc>
                <a:spcPct val="130000"/>
              </a:lnSpc>
            </a:pPr>
            <a:r>
              <a:rPr lang="zh-CN" altLang="en-US" sz="2000" dirty="0" smtClean="0">
                <a:latin typeface="华文楷体"/>
                <a:ea typeface="华文楷体"/>
                <a:cs typeface="华文楷体"/>
              </a:rPr>
              <a:t>磁倾角演化时标</a:t>
            </a:r>
            <a:r>
              <a:rPr lang="el-GR" altLang="zh-CN" sz="2000" dirty="0" smtClean="0">
                <a:latin typeface="华文楷体"/>
                <a:ea typeface="华文楷体"/>
                <a:cs typeface="华文楷体"/>
              </a:rPr>
              <a:t>10~1000</a:t>
            </a:r>
            <a:r>
              <a:rPr lang="zh-CN" altLang="en-US" sz="2000" dirty="0" smtClean="0">
                <a:latin typeface="华文楷体"/>
                <a:ea typeface="华文楷体"/>
                <a:cs typeface="华文楷体"/>
              </a:rPr>
              <a:t>年</a:t>
            </a:r>
            <a:endParaRPr lang="en-US" altLang="zh-CN" sz="2000" dirty="0" smtClean="0">
              <a:latin typeface="华文楷体"/>
              <a:ea typeface="华文楷体"/>
              <a:cs typeface="华文楷体"/>
            </a:endParaRPr>
          </a:p>
          <a:p>
            <a:pPr>
              <a:lnSpc>
                <a:spcPct val="130000"/>
              </a:lnSpc>
            </a:pPr>
            <a:r>
              <a:rPr lang="zh-CN" altLang="en-US" sz="2000" dirty="0" smtClean="0">
                <a:latin typeface="华文楷体"/>
                <a:ea typeface="华文楷体"/>
                <a:cs typeface="华文楷体"/>
              </a:rPr>
              <a:t>脉冲</a:t>
            </a:r>
            <a:r>
              <a:rPr lang="zh-CN" altLang="en-US" sz="2000" dirty="0">
                <a:latin typeface="华文楷体"/>
                <a:ea typeface="华文楷体"/>
                <a:cs typeface="华文楷体"/>
              </a:rPr>
              <a:t>星的</a:t>
            </a:r>
            <a:r>
              <a:rPr lang="zh-CN" altLang="en-US" sz="2000" dirty="0" smtClean="0">
                <a:latin typeface="华文楷体"/>
                <a:ea typeface="华文楷体"/>
                <a:cs typeface="华文楷体"/>
              </a:rPr>
              <a:t>年龄</a:t>
            </a:r>
            <a:r>
              <a:rPr lang="el-GR" altLang="zh-CN" sz="2000" dirty="0" smtClean="0">
                <a:latin typeface="华文楷体"/>
                <a:ea typeface="华文楷体"/>
                <a:cs typeface="华文楷体"/>
              </a:rPr>
              <a:t>&gt;&gt;</a:t>
            </a:r>
            <a:r>
              <a:rPr lang="zh-CN" altLang="en-US" sz="2000" dirty="0" smtClean="0">
                <a:latin typeface="华文楷体"/>
                <a:ea typeface="华文楷体"/>
                <a:cs typeface="华文楷体"/>
              </a:rPr>
              <a:t>磁倾角演化时标，</a:t>
            </a:r>
            <a:endParaRPr lang="en-US" altLang="zh-CN" sz="2000" dirty="0" smtClean="0">
              <a:latin typeface="华文楷体"/>
              <a:ea typeface="华文楷体"/>
              <a:cs typeface="华文楷体"/>
            </a:endParaRPr>
          </a:p>
          <a:p>
            <a:pPr marL="0" indent="0">
              <a:lnSpc>
                <a:spcPct val="130000"/>
              </a:lnSpc>
              <a:buNone/>
            </a:pPr>
            <a:r>
              <a:rPr lang="zh-CN" altLang="en-US" sz="2000" dirty="0" smtClean="0">
                <a:latin typeface="华文楷体"/>
                <a:ea typeface="华文楷体"/>
                <a:cs typeface="华文楷体"/>
              </a:rPr>
              <a:t>而大多数脉冲</a:t>
            </a:r>
            <a:r>
              <a:rPr lang="zh-CN" altLang="en-US" sz="2000" dirty="0">
                <a:latin typeface="华文楷体"/>
                <a:ea typeface="华文楷体"/>
                <a:cs typeface="华文楷体"/>
              </a:rPr>
              <a:t>星的磁倾角仍然</a:t>
            </a:r>
            <a:r>
              <a:rPr lang="zh-CN" altLang="en-US" sz="2000" dirty="0" smtClean="0">
                <a:latin typeface="华文楷体"/>
                <a:ea typeface="华文楷体"/>
                <a:cs typeface="华文楷体"/>
              </a:rPr>
              <a:t>在演化</a:t>
            </a:r>
            <a:endParaRPr lang="zh-CN" altLang="en-US" sz="2000" dirty="0">
              <a:latin typeface="华文楷体"/>
              <a:ea typeface="华文楷体"/>
              <a:cs typeface="华文楷体"/>
            </a:endParaRPr>
          </a:p>
          <a:p>
            <a:pPr>
              <a:lnSpc>
                <a:spcPct val="130000"/>
              </a:lnSpc>
            </a:pPr>
            <a:r>
              <a:rPr lang="zh-CN" altLang="en-US" sz="2000" dirty="0">
                <a:solidFill>
                  <a:srgbClr val="FF0000"/>
                </a:solidFill>
                <a:latin typeface="华文楷体"/>
                <a:ea typeface="华文楷体"/>
                <a:cs typeface="华文楷体"/>
              </a:rPr>
              <a:t>磁倾角演化到极值后折返？</a:t>
            </a:r>
          </a:p>
          <a:p>
            <a:pPr>
              <a:lnSpc>
                <a:spcPct val="130000"/>
              </a:lnSpc>
            </a:pPr>
            <a:r>
              <a:rPr lang="zh-CN" altLang="en-US" sz="2000" dirty="0">
                <a:solidFill>
                  <a:srgbClr val="FF0000"/>
                </a:solidFill>
                <a:latin typeface="华文楷体"/>
                <a:ea typeface="华文楷体"/>
                <a:cs typeface="华文楷体"/>
              </a:rPr>
              <a:t>有效磁场震荡？</a:t>
            </a:r>
            <a:endParaRPr kumimoji="1" lang="zh-CN" altLang="en-US" sz="2000" dirty="0">
              <a:solidFill>
                <a:srgbClr val="FF0000"/>
              </a:solidFill>
              <a:latin typeface="华文楷体"/>
              <a:ea typeface="华文楷体"/>
              <a:cs typeface="华文楷体"/>
            </a:endParaRPr>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Tree>
    <p:extLst>
      <p:ext uri="{BB962C8B-B14F-4D97-AF65-F5344CB8AC3E}">
        <p14:creationId xmlns:p14="http://schemas.microsoft.com/office/powerpoint/2010/main" val="39758297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磁倾角</a:t>
            </a:r>
            <a:r>
              <a:rPr lang="zh-CN" altLang="en-US" u="sng" dirty="0">
                <a:solidFill>
                  <a:srgbClr val="FF0000"/>
                </a:solidFill>
              </a:rPr>
              <a:t>线性</a:t>
            </a:r>
            <a:r>
              <a:rPr lang="zh-CN" altLang="en-US" dirty="0"/>
              <a:t>演化是不够的！</a:t>
            </a:r>
            <a:endParaRPr lang="en-US" altLang="zh-CN" dirty="0">
              <a:latin typeface="华文楷体"/>
              <a:ea typeface="华文楷体"/>
              <a:cs typeface="华文楷体"/>
            </a:endParaRPr>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博士期间工作之三</a:t>
            </a:r>
            <a:r>
              <a:rPr kumimoji="1" lang="en-US" altLang="zh-CN" dirty="0" smtClean="0"/>
              <a:t/>
            </a:r>
            <a:br>
              <a:rPr kumimoji="1" lang="en-US" altLang="zh-CN" dirty="0" smtClean="0"/>
            </a:br>
            <a:r>
              <a:rPr kumimoji="1" lang="zh-CN" altLang="en-US" sz="2200" dirty="0" smtClean="0">
                <a:solidFill>
                  <a:srgbClr val="FF0000"/>
                </a:solidFill>
                <a:latin typeface="华文仿宋"/>
                <a:ea typeface="华文仿宋"/>
                <a:cs typeface="华文仿宋"/>
              </a:rPr>
              <a:t>用中子星磁倾角演化解释脉冲星计时红噪声</a:t>
            </a:r>
            <a:r>
              <a:rPr kumimoji="1" lang="en-US" altLang="zh-CN" sz="2200" i="1" dirty="0">
                <a:solidFill>
                  <a:srgbClr val="FF0000"/>
                </a:solidFill>
              </a:rPr>
              <a:t/>
            </a:r>
            <a:br>
              <a:rPr kumimoji="1" lang="en-US" altLang="zh-CN" sz="2200" i="1" dirty="0">
                <a:solidFill>
                  <a:srgbClr val="FF0000"/>
                </a:solidFill>
              </a:rPr>
            </a:br>
            <a:r>
              <a:rPr lang="en-US" altLang="zh-CN" sz="2000" i="1" dirty="0">
                <a:solidFill>
                  <a:srgbClr val="FF0000"/>
                </a:solidFill>
              </a:rPr>
              <a:t>MNRAS 454, 3674 (2015)</a:t>
            </a:r>
            <a:endParaRPr kumimoji="1" lang="zh-CN" altLang="en-US" sz="2200" i="1" dirty="0">
              <a:solidFill>
                <a:srgbClr val="FF0000"/>
              </a:solidFill>
            </a:endParaRPr>
          </a:p>
        </p:txBody>
      </p:sp>
      <p:sp>
        <p:nvSpPr>
          <p:cNvPr id="8" name="文本框 7"/>
          <p:cNvSpPr txBox="1"/>
          <p:nvPr/>
        </p:nvSpPr>
        <p:spPr>
          <a:xfrm>
            <a:off x="457200" y="2540471"/>
            <a:ext cx="3620227" cy="400110"/>
          </a:xfrm>
          <a:prstGeom prst="rect">
            <a:avLst/>
          </a:prstGeom>
          <a:noFill/>
        </p:spPr>
        <p:txBody>
          <a:bodyPr wrap="none" rtlCol="0">
            <a:spAutoFit/>
          </a:bodyPr>
          <a:lstStyle/>
          <a:p>
            <a:r>
              <a:rPr lang="zh-CN" altLang="fr-FR" sz="2000" dirty="0">
                <a:latin typeface="华文楷体"/>
                <a:ea typeface="华文楷体"/>
                <a:cs typeface="华文楷体"/>
              </a:rPr>
              <a:t>由</a:t>
            </a:r>
            <a:r>
              <a:rPr lang="fr-FR" altLang="zh-CN" sz="2000" dirty="0">
                <a:latin typeface="华文楷体"/>
                <a:ea typeface="华文楷体"/>
                <a:cs typeface="华文楷体"/>
              </a:rPr>
              <a:t>Lyne et al. 2013</a:t>
            </a:r>
            <a:r>
              <a:rPr lang="zh-CN" altLang="fr-FR" sz="2000" dirty="0">
                <a:latin typeface="华文楷体"/>
                <a:ea typeface="华文楷体"/>
                <a:cs typeface="华文楷体"/>
              </a:rPr>
              <a:t>给出的限制：</a:t>
            </a:r>
            <a:endParaRPr kumimoji="1" lang="zh-CN" altLang="en-US" sz="2000" dirty="0">
              <a:latin typeface="华文楷体"/>
              <a:ea typeface="华文楷体"/>
              <a:cs typeface="华文楷体"/>
            </a:endParaRPr>
          </a:p>
        </p:txBody>
      </p:sp>
      <p:pic>
        <p:nvPicPr>
          <p:cNvPr id="9" name="图片 8"/>
          <p:cNvPicPr>
            <a:picLocks noChangeAspect="1"/>
          </p:cNvPicPr>
          <p:nvPr/>
        </p:nvPicPr>
        <p:blipFill>
          <a:blip r:embed="rId3"/>
          <a:stretch>
            <a:fillRect/>
          </a:stretch>
        </p:blipFill>
        <p:spPr>
          <a:xfrm>
            <a:off x="3876841" y="2540471"/>
            <a:ext cx="3691557" cy="371633"/>
          </a:xfrm>
          <a:prstGeom prst="rect">
            <a:avLst/>
          </a:prstGeom>
        </p:spPr>
      </p:pic>
      <p:sp>
        <p:nvSpPr>
          <p:cNvPr id="10" name="文本框 9"/>
          <p:cNvSpPr txBox="1"/>
          <p:nvPr/>
        </p:nvSpPr>
        <p:spPr>
          <a:xfrm>
            <a:off x="457200" y="2989919"/>
            <a:ext cx="4795804" cy="677108"/>
          </a:xfrm>
          <a:prstGeom prst="rect">
            <a:avLst/>
          </a:prstGeom>
          <a:noFill/>
        </p:spPr>
        <p:txBody>
          <a:bodyPr wrap="none" rtlCol="0">
            <a:spAutoFit/>
          </a:bodyPr>
          <a:lstStyle/>
          <a:p>
            <a:r>
              <a:rPr lang="zh-CN" altLang="en-US" sz="2000" dirty="0">
                <a:latin typeface="华文楷体"/>
                <a:ea typeface="华文楷体"/>
                <a:cs typeface="华文楷体"/>
              </a:rPr>
              <a:t>而我们用模型从</a:t>
            </a:r>
            <a:r>
              <a:rPr lang="en-US" altLang="zh-CN" sz="2000" dirty="0">
                <a:latin typeface="华文楷体"/>
                <a:ea typeface="华文楷体"/>
                <a:cs typeface="华文楷体"/>
              </a:rPr>
              <a:t>timing noise</a:t>
            </a:r>
            <a:r>
              <a:rPr lang="zh-CN" altLang="en-US" sz="2000" dirty="0">
                <a:latin typeface="华文楷体"/>
                <a:ea typeface="华文楷体"/>
                <a:cs typeface="华文楷体"/>
              </a:rPr>
              <a:t>里算出的值：</a:t>
            </a:r>
          </a:p>
          <a:p>
            <a:endParaRPr kumimoji="1" lang="zh-CN" altLang="en-US" dirty="0"/>
          </a:p>
        </p:txBody>
      </p:sp>
      <p:pic>
        <p:nvPicPr>
          <p:cNvPr id="11" name="图片 10"/>
          <p:cNvPicPr>
            <a:picLocks noChangeAspect="1"/>
          </p:cNvPicPr>
          <p:nvPr/>
        </p:nvPicPr>
        <p:blipFill>
          <a:blip r:embed="rId4"/>
          <a:stretch>
            <a:fillRect/>
          </a:stretch>
        </p:blipFill>
        <p:spPr>
          <a:xfrm>
            <a:off x="2747762" y="3348634"/>
            <a:ext cx="5010483" cy="636785"/>
          </a:xfrm>
          <a:prstGeom prst="rect">
            <a:avLst/>
          </a:prstGeom>
        </p:spPr>
      </p:pic>
      <p:sp>
        <p:nvSpPr>
          <p:cNvPr id="12" name="文本框 11"/>
          <p:cNvSpPr txBox="1"/>
          <p:nvPr/>
        </p:nvSpPr>
        <p:spPr>
          <a:xfrm>
            <a:off x="681790" y="4652210"/>
            <a:ext cx="5570756" cy="1015663"/>
          </a:xfrm>
          <a:prstGeom prst="rect">
            <a:avLst/>
          </a:prstGeom>
          <a:noFill/>
        </p:spPr>
        <p:txBody>
          <a:bodyPr wrap="none" rtlCol="0">
            <a:spAutoFit/>
          </a:bodyPr>
          <a:lstStyle/>
          <a:p>
            <a:r>
              <a:rPr lang="en-US" altLang="zh-CN" sz="2000" dirty="0">
                <a:solidFill>
                  <a:srgbClr val="FF0000"/>
                </a:solidFill>
                <a:latin typeface="华文楷体"/>
                <a:ea typeface="华文楷体"/>
                <a:cs typeface="华文楷体"/>
              </a:rPr>
              <a:t>Crab pulsar </a:t>
            </a:r>
          </a:p>
          <a:p>
            <a:r>
              <a:rPr lang="zh-CN" altLang="en-US" sz="2000" dirty="0">
                <a:solidFill>
                  <a:srgbClr val="FF0000"/>
                </a:solidFill>
                <a:latin typeface="华文楷体"/>
                <a:ea typeface="华文楷体"/>
                <a:cs typeface="华文楷体"/>
              </a:rPr>
              <a:t>的计时噪音仅仅用磁倾角的演化解释是不够的！</a:t>
            </a:r>
          </a:p>
          <a:p>
            <a:r>
              <a:rPr lang="fr-FR" altLang="zh-CN" sz="2000" dirty="0">
                <a:solidFill>
                  <a:srgbClr val="FF0000"/>
                </a:solidFill>
                <a:latin typeface="华文楷体"/>
                <a:ea typeface="华文楷体"/>
                <a:cs typeface="华文楷体"/>
              </a:rPr>
              <a:t>(Lyne et al. 2013)</a:t>
            </a:r>
            <a:endParaRPr kumimoji="1" lang="zh-CN" altLang="en-US" sz="2000" dirty="0">
              <a:solidFill>
                <a:srgbClr val="FF0000"/>
              </a:solidFill>
              <a:latin typeface="华文楷体"/>
              <a:ea typeface="华文楷体"/>
              <a:cs typeface="华文楷体"/>
            </a:endParaRPr>
          </a:p>
        </p:txBody>
      </p:sp>
    </p:spTree>
    <p:extLst>
      <p:ext uri="{BB962C8B-B14F-4D97-AF65-F5344CB8AC3E}">
        <p14:creationId xmlns:p14="http://schemas.microsoft.com/office/powerpoint/2010/main" val="13173370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总结</a:t>
            </a:r>
            <a:endParaRPr kumimoji="1" lang="zh-CN" altLang="en-US" dirty="0"/>
          </a:p>
        </p:txBody>
      </p:sp>
      <p:sp>
        <p:nvSpPr>
          <p:cNvPr id="3" name="内容占位符 2"/>
          <p:cNvSpPr>
            <a:spLocks noGrp="1"/>
          </p:cNvSpPr>
          <p:nvPr>
            <p:ph idx="1"/>
          </p:nvPr>
        </p:nvSpPr>
        <p:spPr/>
        <p:txBody>
          <a:bodyPr>
            <a:noAutofit/>
          </a:bodyPr>
          <a:lstStyle/>
          <a:p>
            <a:pPr marL="0" indent="0">
              <a:buNone/>
            </a:pPr>
            <a:r>
              <a:rPr kumimoji="1" lang="zh-CN" altLang="en-US" sz="2200" i="1" dirty="0">
                <a:solidFill>
                  <a:srgbClr val="FF0000"/>
                </a:solidFill>
                <a:latin typeface="仿宋"/>
                <a:ea typeface="仿宋"/>
                <a:cs typeface="仿宋"/>
              </a:rPr>
              <a:t>利用单一脉冲星</a:t>
            </a:r>
            <a:r>
              <a:rPr kumimoji="1" lang="en-US" altLang="zh-CN" sz="2200" i="1" dirty="0">
                <a:solidFill>
                  <a:srgbClr val="FF0000"/>
                </a:solidFill>
                <a:latin typeface="仿宋"/>
                <a:ea typeface="仿宋"/>
                <a:cs typeface="仿宋"/>
              </a:rPr>
              <a:t> PSR B1937+21 </a:t>
            </a:r>
            <a:r>
              <a:rPr kumimoji="1" lang="zh-CN" altLang="en-US" sz="2200" i="1" dirty="0">
                <a:solidFill>
                  <a:srgbClr val="FF0000"/>
                </a:solidFill>
                <a:latin typeface="仿宋"/>
                <a:ea typeface="仿宋"/>
                <a:cs typeface="仿宋"/>
              </a:rPr>
              <a:t>的计时数据限制引力波单源强度</a:t>
            </a:r>
            <a:r>
              <a:rPr kumimoji="1" lang="en-US" altLang="zh-CN" sz="2200" i="1" dirty="0">
                <a:solidFill>
                  <a:srgbClr val="FF0000"/>
                </a:solidFill>
                <a:latin typeface="仿宋"/>
                <a:ea typeface="仿宋"/>
                <a:cs typeface="仿宋"/>
              </a:rPr>
              <a:t> </a:t>
            </a:r>
            <a:endParaRPr lang="en-US" altLang="zh-TW" sz="2200" i="1" dirty="0" smtClean="0">
              <a:latin typeface="华文楷体"/>
              <a:ea typeface="华文楷体"/>
              <a:cs typeface="华文楷体"/>
            </a:endParaRPr>
          </a:p>
          <a:p>
            <a:r>
              <a:rPr lang="zh-TW" altLang="en-US" sz="2200" dirty="0" smtClean="0">
                <a:latin typeface="华文楷体"/>
                <a:ea typeface="华文楷体"/>
                <a:cs typeface="华文楷体"/>
              </a:rPr>
              <a:t>脉冲</a:t>
            </a:r>
            <a:r>
              <a:rPr lang="zh-TW" altLang="en-US" sz="2200" dirty="0">
                <a:latin typeface="华文楷体"/>
                <a:ea typeface="华文楷体"/>
                <a:cs typeface="华文楷体"/>
              </a:rPr>
              <a:t>星</a:t>
            </a:r>
            <a:r>
              <a:rPr lang="en-US" altLang="zh-TW" sz="2200" dirty="0">
                <a:latin typeface="华文楷体"/>
                <a:ea typeface="华文楷体"/>
                <a:cs typeface="华文楷体"/>
              </a:rPr>
              <a:t>PSR B1937+21 </a:t>
            </a:r>
            <a:r>
              <a:rPr lang="zh-TW" altLang="en-US" sz="2200" dirty="0">
                <a:latin typeface="华文楷体"/>
                <a:ea typeface="华文楷体"/>
                <a:cs typeface="华文楷体"/>
              </a:rPr>
              <a:t>从</a:t>
            </a:r>
            <a:r>
              <a:rPr lang="en-US" altLang="zh-TW" sz="2200" dirty="0">
                <a:latin typeface="华文楷体"/>
                <a:ea typeface="华文楷体"/>
                <a:cs typeface="华文楷体"/>
              </a:rPr>
              <a:t>2011 </a:t>
            </a:r>
            <a:r>
              <a:rPr lang="zh-TW" altLang="en-US" sz="2200" dirty="0">
                <a:latin typeface="华文楷体"/>
                <a:ea typeface="华文楷体"/>
                <a:cs typeface="华文楷体"/>
              </a:rPr>
              <a:t>年</a:t>
            </a:r>
            <a:r>
              <a:rPr lang="en-US" altLang="zh-TW" sz="2200" dirty="0">
                <a:latin typeface="华文楷体"/>
                <a:ea typeface="华文楷体"/>
                <a:cs typeface="华文楷体"/>
              </a:rPr>
              <a:t>5 </a:t>
            </a:r>
            <a:r>
              <a:rPr lang="zh-TW" altLang="en-US" sz="2200" dirty="0">
                <a:latin typeface="华文楷体"/>
                <a:ea typeface="华文楷体"/>
                <a:cs typeface="华文楷体"/>
              </a:rPr>
              <a:t>月到</a:t>
            </a:r>
            <a:r>
              <a:rPr lang="en-US" altLang="zh-TW" sz="2200" dirty="0">
                <a:latin typeface="华文楷体"/>
                <a:ea typeface="华文楷体"/>
                <a:cs typeface="华文楷体"/>
              </a:rPr>
              <a:t>2013 </a:t>
            </a:r>
            <a:r>
              <a:rPr lang="zh-TW" altLang="en-US" sz="2200" dirty="0">
                <a:latin typeface="华文楷体"/>
                <a:ea typeface="华文楷体"/>
                <a:cs typeface="华文楷体"/>
              </a:rPr>
              <a:t>年</a:t>
            </a:r>
            <a:r>
              <a:rPr lang="en-US" altLang="zh-TW" sz="2200" dirty="0">
                <a:latin typeface="华文楷体"/>
                <a:ea typeface="华文楷体"/>
                <a:cs typeface="华文楷体"/>
              </a:rPr>
              <a:t>5 </a:t>
            </a:r>
            <a:r>
              <a:rPr lang="zh-TW" altLang="en-US" sz="2200" dirty="0">
                <a:latin typeface="华文楷体"/>
                <a:ea typeface="华文楷体"/>
                <a:cs typeface="华文楷体"/>
              </a:rPr>
              <a:t>月的计时数据。</a:t>
            </a:r>
            <a:r>
              <a:rPr lang="zh-TW" altLang="en-US" sz="2200" dirty="0" smtClean="0">
                <a:latin typeface="华文楷体"/>
                <a:ea typeface="华文楷体"/>
                <a:cs typeface="华文楷体"/>
              </a:rPr>
              <a:t>数据</a:t>
            </a:r>
            <a:r>
              <a:rPr lang="en-US" altLang="zh-TW" sz="2200" dirty="0" smtClean="0">
                <a:latin typeface="华文楷体"/>
                <a:ea typeface="华文楷体"/>
                <a:cs typeface="华文楷体"/>
              </a:rPr>
              <a:t> </a:t>
            </a:r>
            <a:r>
              <a:rPr lang="en-US" altLang="zh-TW" sz="2200" dirty="0" err="1" smtClean="0">
                <a:latin typeface="华文楷体"/>
                <a:ea typeface="华文楷体"/>
                <a:cs typeface="华文楷体"/>
              </a:rPr>
              <a:t>Jodrell</a:t>
            </a:r>
            <a:r>
              <a:rPr lang="en-US" altLang="zh-TW" sz="2200" dirty="0" smtClean="0">
                <a:latin typeface="华文楷体"/>
                <a:ea typeface="华文楷体"/>
                <a:cs typeface="华文楷体"/>
              </a:rPr>
              <a:t> </a:t>
            </a:r>
            <a:r>
              <a:rPr lang="en-US" altLang="zh-TW" sz="2200" dirty="0">
                <a:latin typeface="华文楷体"/>
                <a:ea typeface="华文楷体"/>
                <a:cs typeface="华文楷体"/>
              </a:rPr>
              <a:t>Bank </a:t>
            </a:r>
            <a:r>
              <a:rPr lang="zh-TW" altLang="en-US" sz="2200" dirty="0">
                <a:latin typeface="华文楷体"/>
                <a:ea typeface="华文楷体"/>
                <a:cs typeface="华文楷体"/>
              </a:rPr>
              <a:t>天文台的</a:t>
            </a:r>
            <a:r>
              <a:rPr lang="en-US" altLang="zh-TW" sz="2200" dirty="0">
                <a:latin typeface="华文楷体"/>
                <a:ea typeface="华文楷体"/>
                <a:cs typeface="华文楷体"/>
              </a:rPr>
              <a:t>Lovell </a:t>
            </a:r>
            <a:r>
              <a:rPr lang="zh-TW" altLang="en-US" sz="2200" dirty="0">
                <a:latin typeface="华文楷体"/>
                <a:ea typeface="华文楷体"/>
                <a:cs typeface="华文楷体"/>
              </a:rPr>
              <a:t>望远镜和</a:t>
            </a:r>
            <a:r>
              <a:rPr lang="en-US" altLang="zh-TW" sz="2200" dirty="0">
                <a:latin typeface="华文楷体"/>
                <a:ea typeface="华文楷体"/>
                <a:cs typeface="华文楷体"/>
              </a:rPr>
              <a:t>42 </a:t>
            </a:r>
            <a:r>
              <a:rPr lang="zh-TW" altLang="en-US" sz="2200" dirty="0">
                <a:latin typeface="华文楷体"/>
                <a:ea typeface="华文楷体"/>
                <a:cs typeface="华文楷体"/>
              </a:rPr>
              <a:t>英尺望远镜以及</a:t>
            </a:r>
            <a:r>
              <a:rPr lang="en-US" altLang="zh-TW" sz="2200" dirty="0" err="1">
                <a:latin typeface="华文楷体"/>
                <a:ea typeface="华文楷体"/>
                <a:cs typeface="华文楷体"/>
              </a:rPr>
              <a:t>Westerbork</a:t>
            </a:r>
            <a:r>
              <a:rPr lang="en-US" altLang="zh-TW" sz="2200" dirty="0">
                <a:latin typeface="华文楷体"/>
                <a:ea typeface="华文楷体"/>
                <a:cs typeface="华文楷体"/>
              </a:rPr>
              <a:t> </a:t>
            </a:r>
            <a:r>
              <a:rPr lang="zh-TW" altLang="en-US" sz="2200" dirty="0" smtClean="0">
                <a:latin typeface="华文楷体"/>
                <a:ea typeface="华文楷体"/>
                <a:cs typeface="华文楷体"/>
              </a:rPr>
              <a:t>综合射电望远镜</a:t>
            </a:r>
            <a:r>
              <a:rPr lang="zh-TW" altLang="en-US" sz="2200" dirty="0">
                <a:latin typeface="华文楷体"/>
                <a:ea typeface="华文楷体"/>
                <a:cs typeface="华文楷体"/>
              </a:rPr>
              <a:t>。两次观测的平均时间间隔是</a:t>
            </a:r>
            <a:r>
              <a:rPr lang="en-US" altLang="zh-TW" sz="2200" dirty="0">
                <a:latin typeface="华文楷体"/>
                <a:ea typeface="华文楷体"/>
                <a:cs typeface="华文楷体"/>
              </a:rPr>
              <a:t>1.26 </a:t>
            </a:r>
            <a:r>
              <a:rPr lang="zh-TW" altLang="en-US" sz="2200" dirty="0">
                <a:latin typeface="华文楷体"/>
                <a:ea typeface="华文楷体"/>
                <a:cs typeface="华文楷体"/>
              </a:rPr>
              <a:t>天</a:t>
            </a:r>
            <a:r>
              <a:rPr lang="zh-TW" altLang="en-US" sz="2200" dirty="0" smtClean="0">
                <a:latin typeface="华文楷体"/>
                <a:ea typeface="华文楷体"/>
                <a:cs typeface="华文楷体"/>
              </a:rPr>
              <a:t>，</a:t>
            </a:r>
            <a:r>
              <a:rPr lang="zh-TW" altLang="en-US" sz="2200" dirty="0" smtClean="0">
                <a:solidFill>
                  <a:srgbClr val="FF0000"/>
                </a:solidFill>
                <a:latin typeface="华文楷体"/>
                <a:ea typeface="华文楷体"/>
                <a:cs typeface="华文楷体"/>
              </a:rPr>
              <a:t>引力波单源上限</a:t>
            </a:r>
            <a:r>
              <a:rPr lang="zh-CN" altLang="en-US" sz="2200" dirty="0" smtClean="0">
                <a:solidFill>
                  <a:srgbClr val="FF0000"/>
                </a:solidFill>
                <a:latin typeface="华文楷体"/>
                <a:ea typeface="华文楷体"/>
                <a:cs typeface="华文楷体"/>
              </a:rPr>
              <a:t>的频率范围</a:t>
            </a:r>
            <a:r>
              <a:rPr lang="zh-TW" altLang="en-US" sz="2200" dirty="0" smtClean="0">
                <a:solidFill>
                  <a:srgbClr val="FF0000"/>
                </a:solidFill>
                <a:latin typeface="华文楷体"/>
                <a:ea typeface="华文楷体"/>
                <a:cs typeface="华文楷体"/>
              </a:rPr>
              <a:t>延伸</a:t>
            </a:r>
            <a:r>
              <a:rPr lang="zh-TW" altLang="en-US" sz="2200" dirty="0">
                <a:solidFill>
                  <a:srgbClr val="FF0000"/>
                </a:solidFill>
                <a:latin typeface="华文楷体"/>
                <a:ea typeface="华文楷体"/>
                <a:cs typeface="华文楷体"/>
              </a:rPr>
              <a:t>到了</a:t>
            </a:r>
            <a:r>
              <a:rPr lang="en-US" altLang="zh-TW" sz="2200" dirty="0">
                <a:solidFill>
                  <a:srgbClr val="FF0000"/>
                </a:solidFill>
                <a:latin typeface="华文楷体"/>
                <a:ea typeface="华文楷体"/>
                <a:cs typeface="华文楷体"/>
              </a:rPr>
              <a:t>4.98 </a:t>
            </a:r>
            <a:r>
              <a:rPr lang="zh-CN" altLang="zh-TW" sz="2200" dirty="0" smtClean="0">
                <a:solidFill>
                  <a:srgbClr val="FF0000"/>
                </a:solidFill>
                <a:latin typeface="华文楷体"/>
                <a:ea typeface="华文楷体"/>
                <a:cs typeface="华文楷体"/>
              </a:rPr>
              <a:t>＊</a:t>
            </a:r>
            <a:r>
              <a:rPr lang="en-US" altLang="zh-TW" sz="2200" dirty="0" smtClean="0">
                <a:solidFill>
                  <a:srgbClr val="FF0000"/>
                </a:solidFill>
                <a:latin typeface="华文楷体"/>
                <a:ea typeface="华文楷体"/>
                <a:cs typeface="华文楷体"/>
              </a:rPr>
              <a:t>10</a:t>
            </a:r>
            <a:r>
              <a:rPr lang="en-US" altLang="zh-TW" sz="2200" baseline="30000" dirty="0">
                <a:solidFill>
                  <a:srgbClr val="FF0000"/>
                </a:solidFill>
                <a:latin typeface="华文楷体"/>
                <a:ea typeface="华文楷体"/>
                <a:cs typeface="华文楷体"/>
              </a:rPr>
              <a:t>−6</a:t>
            </a:r>
            <a:r>
              <a:rPr lang="en-US" altLang="zh-TW" sz="2200" dirty="0">
                <a:solidFill>
                  <a:srgbClr val="FF0000"/>
                </a:solidFill>
                <a:latin typeface="华文楷体"/>
                <a:ea typeface="华文楷体"/>
                <a:cs typeface="华文楷体"/>
              </a:rPr>
              <a:t> Hz</a:t>
            </a:r>
            <a:r>
              <a:rPr lang="en-US" altLang="zh-TW" sz="2200" dirty="0">
                <a:latin typeface="华文楷体"/>
                <a:ea typeface="华文楷体"/>
                <a:cs typeface="华文楷体"/>
              </a:rPr>
              <a:t>. </a:t>
            </a:r>
            <a:endParaRPr lang="en-US" altLang="zh-TW" sz="2200" dirty="0" smtClean="0">
              <a:latin typeface="华文楷体"/>
              <a:ea typeface="华文楷体"/>
              <a:cs typeface="华文楷体"/>
            </a:endParaRPr>
          </a:p>
          <a:p>
            <a:r>
              <a:rPr lang="zh-TW" altLang="en-US" sz="2200" dirty="0" smtClean="0">
                <a:latin typeface="华文楷体"/>
                <a:ea typeface="华文楷体"/>
                <a:cs typeface="华文楷体"/>
              </a:rPr>
              <a:t>修正了随时间变化</a:t>
            </a:r>
            <a:r>
              <a:rPr lang="zh-TW" altLang="en-US" sz="2200" dirty="0">
                <a:latin typeface="华文楷体"/>
                <a:ea typeface="华文楷体"/>
                <a:cs typeface="华文楷体"/>
              </a:rPr>
              <a:t>的</a:t>
            </a:r>
            <a:r>
              <a:rPr lang="en-US" altLang="zh-TW" sz="2200" dirty="0">
                <a:latin typeface="华文楷体"/>
                <a:ea typeface="华文楷体"/>
                <a:cs typeface="华文楷体"/>
              </a:rPr>
              <a:t>DM</a:t>
            </a:r>
            <a:r>
              <a:rPr lang="zh-TW" altLang="en-US" sz="2200" dirty="0">
                <a:latin typeface="华文楷体"/>
                <a:ea typeface="华文楷体"/>
                <a:cs typeface="华文楷体"/>
              </a:rPr>
              <a:t>和散射脉冲轮廓展宽效应。</a:t>
            </a:r>
          </a:p>
          <a:p>
            <a:r>
              <a:rPr lang="zh-TW" altLang="en-US" sz="2200" dirty="0">
                <a:latin typeface="华文楷体"/>
                <a:ea typeface="华文楷体"/>
                <a:cs typeface="华文楷体"/>
              </a:rPr>
              <a:t>拟合后的计时残差均方根降低到了</a:t>
            </a:r>
            <a:r>
              <a:rPr lang="en-US" altLang="zh-TW" sz="2200" dirty="0">
                <a:latin typeface="华文楷体"/>
                <a:ea typeface="华文楷体"/>
                <a:cs typeface="华文楷体"/>
              </a:rPr>
              <a:t>0.346 </a:t>
            </a:r>
            <a:r>
              <a:rPr lang="en-US" altLang="zh-TW" sz="2200" dirty="0" err="1">
                <a:latin typeface="华文楷体"/>
                <a:ea typeface="华文楷体"/>
                <a:cs typeface="华文楷体"/>
              </a:rPr>
              <a:t>μs</a:t>
            </a:r>
            <a:r>
              <a:rPr lang="en-US" altLang="zh-TW" sz="2200" dirty="0" smtClean="0">
                <a:latin typeface="华文楷体"/>
                <a:ea typeface="华文楷体"/>
                <a:cs typeface="华文楷体"/>
              </a:rPr>
              <a:t>.</a:t>
            </a:r>
            <a:endParaRPr lang="en-US" altLang="zh-TW" sz="2200" dirty="0">
              <a:latin typeface="华文楷体"/>
              <a:ea typeface="华文楷体"/>
              <a:cs typeface="华文楷体"/>
            </a:endParaRPr>
          </a:p>
        </p:txBody>
      </p:sp>
    </p:spTree>
    <p:extLst>
      <p:ext uri="{BB962C8B-B14F-4D97-AF65-F5344CB8AC3E}">
        <p14:creationId xmlns:p14="http://schemas.microsoft.com/office/powerpoint/2010/main" val="231897073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总结</a:t>
            </a:r>
            <a:endParaRPr kumimoji="1" lang="zh-CN" altLang="en-US" dirty="0"/>
          </a:p>
        </p:txBody>
      </p:sp>
      <p:sp>
        <p:nvSpPr>
          <p:cNvPr id="3" name="内容占位符 2"/>
          <p:cNvSpPr>
            <a:spLocks noGrp="1"/>
          </p:cNvSpPr>
          <p:nvPr>
            <p:ph idx="1"/>
          </p:nvPr>
        </p:nvSpPr>
        <p:spPr/>
        <p:txBody>
          <a:bodyPr>
            <a:normAutofit/>
          </a:bodyPr>
          <a:lstStyle/>
          <a:p>
            <a:pPr marL="0" indent="0">
              <a:buNone/>
            </a:pPr>
            <a:r>
              <a:rPr kumimoji="1" lang="zh-CN" altLang="en-US" sz="2200" i="1" dirty="0">
                <a:solidFill>
                  <a:srgbClr val="FF0000"/>
                </a:solidFill>
                <a:latin typeface="华文仿宋"/>
                <a:ea typeface="华文仿宋"/>
                <a:cs typeface="华文仿宋"/>
              </a:rPr>
              <a:t>用脉冲星阵列测量超</a:t>
            </a:r>
            <a:r>
              <a:rPr kumimoji="1" lang="en-US" altLang="zh-CN" sz="2200" i="1" dirty="0">
                <a:solidFill>
                  <a:srgbClr val="FF0000"/>
                </a:solidFill>
                <a:latin typeface="华文仿宋"/>
                <a:ea typeface="华文仿宋"/>
                <a:cs typeface="华文仿宋"/>
              </a:rPr>
              <a:t> </a:t>
            </a:r>
            <a:r>
              <a:rPr kumimoji="1" lang="en-US" altLang="zh-CN" sz="2200" i="1" dirty="0" err="1">
                <a:solidFill>
                  <a:srgbClr val="FF0000"/>
                </a:solidFill>
                <a:latin typeface="华文仿宋"/>
                <a:ea typeface="华文仿宋"/>
                <a:cs typeface="华文仿宋"/>
              </a:rPr>
              <a:t>Nyquist</a:t>
            </a:r>
            <a:r>
              <a:rPr kumimoji="1" lang="en-US" altLang="zh-CN" sz="2200" i="1" dirty="0">
                <a:solidFill>
                  <a:srgbClr val="FF0000"/>
                </a:solidFill>
                <a:latin typeface="华文仿宋"/>
                <a:ea typeface="华文仿宋"/>
                <a:cs typeface="华文仿宋"/>
              </a:rPr>
              <a:t> </a:t>
            </a:r>
            <a:r>
              <a:rPr kumimoji="1" lang="zh-CN" altLang="en-US" sz="2200" i="1" dirty="0">
                <a:solidFill>
                  <a:srgbClr val="FF0000"/>
                </a:solidFill>
                <a:latin typeface="华文仿宋"/>
                <a:ea typeface="华文仿宋"/>
                <a:cs typeface="华文仿宋"/>
              </a:rPr>
              <a:t>频率的引力波</a:t>
            </a:r>
            <a:r>
              <a:rPr kumimoji="1" lang="en-US" altLang="zh-CN" sz="2200" i="1" dirty="0">
                <a:solidFill>
                  <a:srgbClr val="FF0000"/>
                </a:solidFill>
              </a:rPr>
              <a:t/>
            </a:r>
            <a:br>
              <a:rPr kumimoji="1" lang="en-US" altLang="zh-CN" sz="2200" i="1" dirty="0">
                <a:solidFill>
                  <a:srgbClr val="FF0000"/>
                </a:solidFill>
              </a:rPr>
            </a:br>
            <a:endParaRPr kumimoji="1" lang="en-US" altLang="zh-CN" sz="2200" i="1" dirty="0" smtClean="0">
              <a:solidFill>
                <a:srgbClr val="FF0000"/>
              </a:solidFill>
              <a:latin typeface="华文楷体"/>
              <a:ea typeface="华文楷体"/>
              <a:cs typeface="华文楷体"/>
            </a:endParaRPr>
          </a:p>
          <a:p>
            <a:r>
              <a:rPr lang="en-US" altLang="zh-CN" sz="2200" dirty="0" smtClean="0">
                <a:latin typeface="华文楷体"/>
                <a:ea typeface="华文楷体"/>
                <a:cs typeface="华文楷体"/>
              </a:rPr>
              <a:t>SNFGW </a:t>
            </a:r>
            <a:r>
              <a:rPr lang="zh-CN" altLang="en-US" sz="2200" dirty="0" smtClean="0">
                <a:latin typeface="华文楷体"/>
                <a:ea typeface="华文楷体"/>
                <a:cs typeface="华文楷体"/>
              </a:rPr>
              <a:t>在计时残差中留下额外的白噪声</a:t>
            </a:r>
            <a:endParaRPr lang="en-US" altLang="zh-CN" sz="2200" dirty="0">
              <a:latin typeface="华文楷体"/>
              <a:ea typeface="华文楷体"/>
              <a:cs typeface="华文楷体"/>
            </a:endParaRPr>
          </a:p>
          <a:p>
            <a:r>
              <a:rPr kumimoji="1" lang="en-US" altLang="zh-CN" sz="2200" dirty="0">
                <a:latin typeface="华文楷体"/>
                <a:ea typeface="华文楷体"/>
                <a:cs typeface="华文楷体"/>
              </a:rPr>
              <a:t>σ</a:t>
            </a:r>
            <a:r>
              <a:rPr kumimoji="1" lang="en-US" altLang="zh-CN" sz="2200" baseline="30000" dirty="0">
                <a:latin typeface="华文楷体"/>
                <a:ea typeface="华文楷体"/>
                <a:cs typeface="华文楷体"/>
              </a:rPr>
              <a:t>2</a:t>
            </a:r>
            <a:r>
              <a:rPr kumimoji="1" lang="en-US" altLang="zh-CN" sz="2200" baseline="-25000" dirty="0">
                <a:latin typeface="华文楷体"/>
                <a:ea typeface="华文楷体"/>
                <a:cs typeface="华文楷体"/>
              </a:rPr>
              <a:t>GW </a:t>
            </a:r>
            <a:r>
              <a:rPr kumimoji="1" lang="zh-CN" altLang="en-US" sz="2200" dirty="0" smtClean="0">
                <a:latin typeface="华文楷体"/>
                <a:ea typeface="华文楷体"/>
                <a:cs typeface="华文楷体"/>
              </a:rPr>
              <a:t>正比于</a:t>
            </a:r>
            <a:r>
              <a:rPr kumimoji="1" lang="en-US" altLang="zh-CN" sz="2200" dirty="0" smtClean="0">
                <a:latin typeface="华文楷体"/>
                <a:ea typeface="华文楷体"/>
                <a:cs typeface="华文楷体"/>
              </a:rPr>
              <a:t> μ</a:t>
            </a:r>
            <a:r>
              <a:rPr kumimoji="1" lang="en-US" altLang="zh-CN" sz="2200" baseline="30000" dirty="0" smtClean="0">
                <a:latin typeface="华文楷体"/>
                <a:ea typeface="华文楷体"/>
                <a:cs typeface="华文楷体"/>
              </a:rPr>
              <a:t>2</a:t>
            </a:r>
            <a:r>
              <a:rPr kumimoji="1" lang="en-US" altLang="zh-CN" sz="2200" dirty="0">
                <a:latin typeface="华文楷体"/>
                <a:ea typeface="华文楷体"/>
                <a:cs typeface="华文楷体"/>
              </a:rPr>
              <a:t>, </a:t>
            </a:r>
            <a:r>
              <a:rPr kumimoji="1" lang="zh-CN" altLang="en-US" sz="2200" dirty="0" smtClean="0">
                <a:latin typeface="华文楷体"/>
                <a:ea typeface="华文楷体"/>
                <a:cs typeface="华文楷体"/>
              </a:rPr>
              <a:t>比例系数是</a:t>
            </a:r>
            <a:r>
              <a:rPr kumimoji="1" lang="en-US" altLang="zh-CN" sz="2200" dirty="0" smtClean="0">
                <a:latin typeface="华文楷体"/>
                <a:ea typeface="华文楷体"/>
                <a:cs typeface="华文楷体"/>
              </a:rPr>
              <a:t>1</a:t>
            </a:r>
            <a:r>
              <a:rPr kumimoji="1" lang="en-US" altLang="zh-CN" sz="2200" dirty="0">
                <a:latin typeface="华文楷体"/>
                <a:ea typeface="华文楷体"/>
                <a:cs typeface="华文楷体"/>
              </a:rPr>
              <a:t>/2(</a:t>
            </a:r>
            <a:r>
              <a:rPr kumimoji="1" lang="en-US" altLang="zh-CN" sz="2200" dirty="0" err="1">
                <a:latin typeface="华文楷体"/>
                <a:ea typeface="华文楷体"/>
                <a:cs typeface="华文楷体"/>
              </a:rPr>
              <a:t>ξh</a:t>
            </a:r>
            <a:r>
              <a:rPr kumimoji="1" lang="en-US" altLang="zh-CN" sz="2200" dirty="0">
                <a:latin typeface="华文楷体"/>
                <a:ea typeface="华文楷体"/>
                <a:cs typeface="华文楷体"/>
              </a:rPr>
              <a:t>/</a:t>
            </a:r>
            <a:r>
              <a:rPr kumimoji="1" lang="en-US" altLang="zh-CN" sz="2200" dirty="0" err="1">
                <a:latin typeface="华文楷体"/>
                <a:ea typeface="华文楷体"/>
                <a:cs typeface="华文楷体"/>
              </a:rPr>
              <a:t>ω</a:t>
            </a:r>
            <a:r>
              <a:rPr kumimoji="1" lang="en-US" altLang="zh-CN" sz="2200" dirty="0">
                <a:latin typeface="华文楷体"/>
                <a:ea typeface="华文楷体"/>
                <a:cs typeface="华文楷体"/>
              </a:rPr>
              <a:t>)</a:t>
            </a:r>
            <a:r>
              <a:rPr kumimoji="1" lang="en-US" altLang="zh-CN" sz="2200" baseline="30000" dirty="0">
                <a:latin typeface="华文楷体"/>
                <a:ea typeface="华文楷体"/>
                <a:cs typeface="华文楷体"/>
              </a:rPr>
              <a:t>2</a:t>
            </a:r>
          </a:p>
          <a:p>
            <a:r>
              <a:rPr kumimoji="1" lang="en-US" altLang="zh-CN" sz="2200" dirty="0" err="1">
                <a:latin typeface="华文楷体"/>
                <a:ea typeface="华文楷体"/>
                <a:cs typeface="华文楷体"/>
              </a:rPr>
              <a:t>f</a:t>
            </a:r>
            <a:r>
              <a:rPr kumimoji="1" lang="en-US" altLang="zh-CN" sz="2200" baseline="-25000" dirty="0" err="1">
                <a:latin typeface="华文楷体"/>
                <a:ea typeface="华文楷体"/>
                <a:cs typeface="华文楷体"/>
              </a:rPr>
              <a:t>GW</a:t>
            </a:r>
            <a:r>
              <a:rPr kumimoji="1" lang="en-US" altLang="zh-CN" sz="2200" dirty="0">
                <a:latin typeface="华文楷体"/>
                <a:ea typeface="华文楷体"/>
                <a:cs typeface="华文楷体"/>
              </a:rPr>
              <a:t> </a:t>
            </a:r>
            <a:r>
              <a:rPr kumimoji="1" lang="zh-CN" altLang="en-US" sz="2200" dirty="0" smtClean="0">
                <a:latin typeface="华文楷体"/>
                <a:ea typeface="华文楷体"/>
                <a:cs typeface="华文楷体"/>
              </a:rPr>
              <a:t>固定</a:t>
            </a:r>
            <a:r>
              <a:rPr kumimoji="1" lang="en-US" altLang="zh-CN" sz="2200" dirty="0" smtClean="0">
                <a:latin typeface="华文楷体"/>
                <a:ea typeface="华文楷体"/>
                <a:cs typeface="华文楷体"/>
              </a:rPr>
              <a:t>, </a:t>
            </a:r>
            <a:r>
              <a:rPr kumimoji="1" lang="zh-CN" altLang="en-US" sz="2200" dirty="0" smtClean="0">
                <a:latin typeface="华文楷体"/>
                <a:ea typeface="华文楷体"/>
                <a:cs typeface="华文楷体"/>
              </a:rPr>
              <a:t>越强的</a:t>
            </a:r>
            <a:r>
              <a:rPr kumimoji="1" lang="en-US" altLang="zh-CN" sz="2200" dirty="0" smtClean="0">
                <a:latin typeface="华文楷体"/>
                <a:ea typeface="华文楷体"/>
                <a:cs typeface="华文楷体"/>
              </a:rPr>
              <a:t>GW </a:t>
            </a:r>
            <a:r>
              <a:rPr kumimoji="1" lang="zh-CN" altLang="en-US" sz="2200" dirty="0" smtClean="0">
                <a:latin typeface="华文楷体"/>
                <a:ea typeface="华文楷体"/>
                <a:cs typeface="华文楷体"/>
              </a:rPr>
              <a:t>会给出越强的</a:t>
            </a:r>
            <a:r>
              <a:rPr kumimoji="1" lang="en-US" altLang="zh-CN" sz="2200" dirty="0" smtClean="0">
                <a:latin typeface="华文楷体"/>
                <a:ea typeface="华文楷体"/>
                <a:cs typeface="华文楷体"/>
              </a:rPr>
              <a:t>σ</a:t>
            </a:r>
            <a:r>
              <a:rPr kumimoji="1" lang="en-US" altLang="zh-CN" sz="2200" baseline="30000" dirty="0" smtClean="0">
                <a:latin typeface="华文楷体"/>
                <a:ea typeface="华文楷体"/>
                <a:cs typeface="华文楷体"/>
              </a:rPr>
              <a:t>2</a:t>
            </a:r>
            <a:r>
              <a:rPr kumimoji="1" lang="en-US" altLang="zh-CN" sz="2200" baseline="-25000" dirty="0" smtClean="0">
                <a:latin typeface="华文楷体"/>
                <a:ea typeface="华文楷体"/>
                <a:cs typeface="华文楷体"/>
              </a:rPr>
              <a:t>GW</a:t>
            </a:r>
            <a:r>
              <a:rPr kumimoji="1" lang="en-US" altLang="zh-CN" sz="2200" dirty="0">
                <a:latin typeface="华文楷体"/>
                <a:ea typeface="华文楷体"/>
                <a:cs typeface="华文楷体"/>
              </a:rPr>
              <a:t>-μ</a:t>
            </a:r>
            <a:r>
              <a:rPr kumimoji="1" lang="en-US" altLang="zh-CN" sz="2200" baseline="30000" dirty="0">
                <a:latin typeface="华文楷体"/>
                <a:ea typeface="华文楷体"/>
                <a:cs typeface="华文楷体"/>
              </a:rPr>
              <a:t>2</a:t>
            </a:r>
            <a:r>
              <a:rPr kumimoji="1" lang="en-US" altLang="zh-CN" sz="2200" dirty="0">
                <a:latin typeface="华文楷体"/>
                <a:ea typeface="华文楷体"/>
                <a:cs typeface="华文楷体"/>
              </a:rPr>
              <a:t> </a:t>
            </a:r>
            <a:r>
              <a:rPr kumimoji="1" lang="zh-CN" altLang="en-US" sz="2200" dirty="0" smtClean="0">
                <a:latin typeface="华文楷体"/>
                <a:ea typeface="华文楷体"/>
                <a:cs typeface="华文楷体"/>
              </a:rPr>
              <a:t>相关</a:t>
            </a:r>
            <a:endParaRPr kumimoji="1" lang="en-US" altLang="zh-CN" sz="2200" dirty="0">
              <a:latin typeface="华文楷体"/>
              <a:ea typeface="华文楷体"/>
              <a:cs typeface="华文楷体"/>
            </a:endParaRPr>
          </a:p>
          <a:p>
            <a:r>
              <a:rPr kumimoji="1" lang="zh-CN" altLang="en-US" sz="2200" dirty="0" smtClean="0">
                <a:latin typeface="华文楷体"/>
                <a:ea typeface="华文楷体"/>
                <a:cs typeface="华文楷体"/>
              </a:rPr>
              <a:t>内秉白噪声会降低对引力波的灵敏度</a:t>
            </a:r>
            <a:endParaRPr kumimoji="1" lang="en-US" altLang="zh-CN" sz="2200" dirty="0" smtClean="0">
              <a:latin typeface="华文楷体"/>
              <a:ea typeface="华文楷体"/>
              <a:cs typeface="华文楷体"/>
            </a:endParaRPr>
          </a:p>
          <a:p>
            <a:r>
              <a:rPr kumimoji="1" lang="zh-CN" altLang="en-US" sz="2200" dirty="0" smtClean="0">
                <a:latin typeface="华文楷体"/>
                <a:ea typeface="华文楷体"/>
                <a:cs typeface="华文楷体"/>
              </a:rPr>
              <a:t>我们试着用真实数据探测了</a:t>
            </a:r>
            <a:r>
              <a:rPr kumimoji="1" lang="en-US" altLang="zh-CN" sz="2200" dirty="0" smtClean="0">
                <a:latin typeface="华文楷体"/>
                <a:ea typeface="华文楷体"/>
                <a:cs typeface="华文楷体"/>
              </a:rPr>
              <a:t>SNFGW</a:t>
            </a:r>
          </a:p>
          <a:p>
            <a:r>
              <a:rPr kumimoji="1" lang="en-US" altLang="zh-CN" sz="2200" dirty="0" smtClean="0">
                <a:latin typeface="华文楷体"/>
                <a:ea typeface="华文楷体"/>
                <a:cs typeface="华文楷体"/>
              </a:rPr>
              <a:t>SNFGW</a:t>
            </a:r>
            <a:r>
              <a:rPr kumimoji="1" lang="zh-CN" altLang="en-US" sz="2200" dirty="0" smtClean="0">
                <a:latin typeface="华文楷体"/>
                <a:ea typeface="华文楷体"/>
                <a:cs typeface="华文楷体"/>
              </a:rPr>
              <a:t>引力波灵敏度天图</a:t>
            </a:r>
            <a:r>
              <a:rPr kumimoji="1" lang="en-US" altLang="zh-CN" sz="2200" dirty="0" smtClean="0">
                <a:latin typeface="华文楷体"/>
                <a:ea typeface="华文楷体"/>
                <a:cs typeface="华文楷体"/>
              </a:rPr>
              <a:t> </a:t>
            </a:r>
            <a:endParaRPr kumimoji="1" lang="en-US" altLang="zh-CN" sz="2200" dirty="0">
              <a:latin typeface="华文楷体"/>
              <a:ea typeface="华文楷体"/>
              <a:cs typeface="华文楷体"/>
            </a:endParaRPr>
          </a:p>
          <a:p>
            <a:endParaRPr kumimoji="1" lang="zh-CN" altLang="en-US" sz="2200" dirty="0"/>
          </a:p>
        </p:txBody>
      </p:sp>
    </p:spTree>
    <p:extLst>
      <p:ext uri="{BB962C8B-B14F-4D97-AF65-F5344CB8AC3E}">
        <p14:creationId xmlns:p14="http://schemas.microsoft.com/office/powerpoint/2010/main" val="32066554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总结</a:t>
            </a:r>
            <a:endParaRPr kumimoji="1" lang="zh-CN" altLang="en-US" dirty="0"/>
          </a:p>
        </p:txBody>
      </p:sp>
      <p:sp>
        <p:nvSpPr>
          <p:cNvPr id="3" name="内容占位符 2"/>
          <p:cNvSpPr>
            <a:spLocks noGrp="1"/>
          </p:cNvSpPr>
          <p:nvPr>
            <p:ph idx="1"/>
          </p:nvPr>
        </p:nvSpPr>
        <p:spPr/>
        <p:txBody>
          <a:bodyPr>
            <a:normAutofit fontScale="70000" lnSpcReduction="20000"/>
          </a:bodyPr>
          <a:lstStyle/>
          <a:p>
            <a:endParaRPr lang="en-US" altLang="zh-CN" dirty="0" smtClean="0">
              <a:latin typeface="华文楷体"/>
              <a:ea typeface="华文楷体"/>
              <a:cs typeface="华文楷体"/>
            </a:endParaRPr>
          </a:p>
          <a:p>
            <a:pPr marL="0" indent="0">
              <a:buNone/>
            </a:pPr>
            <a:r>
              <a:rPr kumimoji="1" lang="zh-CN" altLang="en-US" i="1" dirty="0">
                <a:solidFill>
                  <a:srgbClr val="FF0000"/>
                </a:solidFill>
                <a:latin typeface="华文仿宋"/>
                <a:ea typeface="华文仿宋"/>
                <a:cs typeface="华文仿宋"/>
              </a:rPr>
              <a:t>用中子星磁倾角演化解释脉冲星计时红噪声</a:t>
            </a:r>
            <a:endParaRPr lang="en-US" altLang="zh-CN" i="1" dirty="0">
              <a:latin typeface="华文楷体"/>
              <a:ea typeface="华文楷体"/>
              <a:cs typeface="华文楷体"/>
            </a:endParaRPr>
          </a:p>
          <a:p>
            <a:r>
              <a:rPr lang="en-US" altLang="zh-CN" dirty="0" smtClean="0">
                <a:latin typeface="华文楷体"/>
                <a:ea typeface="华文楷体"/>
                <a:cs typeface="华文楷体"/>
              </a:rPr>
              <a:t>1</a:t>
            </a:r>
            <a:r>
              <a:rPr lang="zh-CN" altLang="en-US" dirty="0">
                <a:latin typeface="华文楷体"/>
                <a:ea typeface="华文楷体"/>
                <a:cs typeface="华文楷体"/>
              </a:rPr>
              <a:t>、计时噪声中的额外</a:t>
            </a:r>
            <a:r>
              <a:rPr lang="en-US" altLang="zh-CN" dirty="0">
                <a:latin typeface="华文楷体"/>
                <a:ea typeface="华文楷体"/>
                <a:cs typeface="华文楷体"/>
              </a:rPr>
              <a:t>3</a:t>
            </a:r>
            <a:r>
              <a:rPr lang="zh-CN" altLang="en-US" dirty="0">
                <a:latin typeface="华文楷体"/>
                <a:ea typeface="华文楷体"/>
                <a:cs typeface="华文楷体"/>
              </a:rPr>
              <a:t>次、</a:t>
            </a:r>
            <a:r>
              <a:rPr lang="en-US" altLang="zh-CN" dirty="0">
                <a:latin typeface="华文楷体"/>
                <a:ea typeface="华文楷体"/>
                <a:cs typeface="华文楷体"/>
              </a:rPr>
              <a:t>4</a:t>
            </a:r>
            <a:r>
              <a:rPr lang="zh-CN" altLang="en-US" dirty="0">
                <a:latin typeface="华文楷体"/>
                <a:ea typeface="华文楷体"/>
                <a:cs typeface="华文楷体"/>
              </a:rPr>
              <a:t>次项可以用磁倾角演化解释。计时噪音的不同形状对应与不同的磁倾角值和磁倾角变化率</a:t>
            </a:r>
          </a:p>
          <a:p>
            <a:r>
              <a:rPr lang="en-US" altLang="zh-CN" dirty="0">
                <a:latin typeface="华文楷体"/>
                <a:ea typeface="华文楷体"/>
                <a:cs typeface="华文楷体"/>
              </a:rPr>
              <a:t>2</a:t>
            </a:r>
            <a:r>
              <a:rPr lang="zh-CN" altLang="en-US" dirty="0">
                <a:latin typeface="华文楷体"/>
                <a:ea typeface="华文楷体"/>
                <a:cs typeface="华文楷体"/>
              </a:rPr>
              <a:t>、磁倾角演化可以解释以下观测现</a:t>
            </a:r>
            <a:r>
              <a:rPr lang="zh-CN" altLang="en-US" dirty="0" smtClean="0">
                <a:latin typeface="华文楷体"/>
                <a:ea typeface="华文楷体"/>
                <a:cs typeface="华文楷体"/>
              </a:rPr>
              <a:t>象：</a:t>
            </a:r>
            <a:endParaRPr lang="zh-CN" altLang="en-US" dirty="0">
              <a:latin typeface="华文楷体"/>
              <a:ea typeface="华文楷体"/>
              <a:cs typeface="华文楷体"/>
            </a:endParaRPr>
          </a:p>
          <a:p>
            <a:pPr marL="0" indent="0">
              <a:buNone/>
            </a:pPr>
            <a:r>
              <a:rPr lang="zh-CN" altLang="en-US" dirty="0">
                <a:latin typeface="华文楷体"/>
                <a:ea typeface="华文楷体"/>
                <a:cs typeface="华文楷体"/>
              </a:rPr>
              <a:t>年轻脉冲星自转二阶导数为正，而年老脉冲星则正负参半</a:t>
            </a:r>
          </a:p>
          <a:p>
            <a:pPr marL="0" indent="0">
              <a:buNone/>
            </a:pPr>
            <a:r>
              <a:rPr lang="zh-CN" altLang="en-US" dirty="0">
                <a:latin typeface="华文楷体"/>
                <a:ea typeface="华文楷体"/>
                <a:cs typeface="华文楷体"/>
              </a:rPr>
              <a:t>自转二阶导的绝对值与自转一阶导数成正比，</a:t>
            </a:r>
            <a:r>
              <a:rPr lang="en-US" altLang="zh-CN" dirty="0">
                <a:latin typeface="华文楷体"/>
                <a:ea typeface="华文楷体"/>
                <a:cs typeface="华文楷体"/>
              </a:rPr>
              <a:t>braking index </a:t>
            </a:r>
            <a:r>
              <a:rPr lang="zh-CN" altLang="en-US" dirty="0">
                <a:latin typeface="华文楷体"/>
                <a:ea typeface="华文楷体"/>
                <a:cs typeface="华文楷体"/>
              </a:rPr>
              <a:t>绝对值与特征年龄成正比</a:t>
            </a:r>
          </a:p>
          <a:p>
            <a:r>
              <a:rPr lang="en-US" altLang="zh-CN" dirty="0">
                <a:latin typeface="华文楷体"/>
                <a:ea typeface="华文楷体"/>
                <a:cs typeface="华文楷体"/>
              </a:rPr>
              <a:t>3</a:t>
            </a:r>
            <a:r>
              <a:rPr lang="zh-CN" altLang="en-US" dirty="0">
                <a:latin typeface="华文楷体"/>
                <a:ea typeface="华文楷体"/>
                <a:cs typeface="华文楷体"/>
              </a:rPr>
              <a:t>、运动学造成的磁倾角演化无法解释</a:t>
            </a:r>
            <a:r>
              <a:rPr lang="en-US" altLang="zh-CN" dirty="0">
                <a:latin typeface="华文楷体"/>
                <a:ea typeface="华文楷体"/>
                <a:cs typeface="华文楷体"/>
              </a:rPr>
              <a:t>n&lt;3</a:t>
            </a:r>
            <a:r>
              <a:rPr lang="zh-CN" altLang="en-US" dirty="0">
                <a:latin typeface="华文楷体"/>
                <a:ea typeface="华文楷体"/>
                <a:cs typeface="华文楷体"/>
              </a:rPr>
              <a:t>的脉冲星</a:t>
            </a:r>
            <a:r>
              <a:rPr lang="zh-CN" altLang="en-US" dirty="0" smtClean="0">
                <a:latin typeface="华文楷体"/>
                <a:ea typeface="华文楷体"/>
                <a:cs typeface="华文楷体"/>
              </a:rPr>
              <a:t>，这些脉冲星需要磁场内禀变化</a:t>
            </a:r>
            <a:endParaRPr lang="zh-CN" altLang="en-US" dirty="0">
              <a:latin typeface="华文楷体"/>
              <a:ea typeface="华文楷体"/>
              <a:cs typeface="华文楷体"/>
            </a:endParaRPr>
          </a:p>
          <a:p>
            <a:r>
              <a:rPr lang="en-US" altLang="zh-CN" dirty="0">
                <a:latin typeface="华文楷体"/>
                <a:ea typeface="华文楷体"/>
                <a:cs typeface="华文楷体"/>
              </a:rPr>
              <a:t>4</a:t>
            </a:r>
            <a:r>
              <a:rPr lang="zh-CN" altLang="en-US" dirty="0">
                <a:latin typeface="华文楷体"/>
                <a:ea typeface="华文楷体"/>
                <a:cs typeface="华文楷体"/>
              </a:rPr>
              <a:t>、磁倾角演化的方向可能在脉冲星的一生中发正改变（震荡）</a:t>
            </a:r>
          </a:p>
          <a:p>
            <a:r>
              <a:rPr lang="en-US" altLang="zh-CN" dirty="0">
                <a:latin typeface="华文楷体"/>
                <a:ea typeface="华文楷体"/>
                <a:cs typeface="华文楷体"/>
              </a:rPr>
              <a:t>5</a:t>
            </a:r>
            <a:r>
              <a:rPr lang="zh-CN" altLang="en-US" dirty="0">
                <a:latin typeface="华文楷体"/>
                <a:ea typeface="华文楷体"/>
                <a:cs typeface="华文楷体"/>
              </a:rPr>
              <a:t>、</a:t>
            </a:r>
            <a:r>
              <a:rPr lang="en-US" altLang="zh-CN" dirty="0">
                <a:latin typeface="华文楷体"/>
                <a:ea typeface="华文楷体"/>
                <a:cs typeface="华文楷体"/>
              </a:rPr>
              <a:t>Crab pulsar</a:t>
            </a:r>
            <a:r>
              <a:rPr lang="zh-CN" altLang="en-US" dirty="0">
                <a:latin typeface="华文楷体"/>
                <a:ea typeface="华文楷体"/>
                <a:cs typeface="华文楷体"/>
              </a:rPr>
              <a:t>的计时噪声必须加入磁倾角演化以外的机制解释</a:t>
            </a:r>
            <a:endParaRPr kumimoji="1" lang="zh-CN" altLang="en-US" dirty="0">
              <a:latin typeface="华文楷体"/>
              <a:ea typeface="华文楷体"/>
              <a:cs typeface="华文楷体"/>
            </a:endParaRPr>
          </a:p>
        </p:txBody>
      </p:sp>
    </p:spTree>
    <p:extLst>
      <p:ext uri="{BB962C8B-B14F-4D97-AF65-F5344CB8AC3E}">
        <p14:creationId xmlns:p14="http://schemas.microsoft.com/office/powerpoint/2010/main" val="357570772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博士期间发表文章</a:t>
            </a:r>
            <a:endParaRPr kumimoji="1" lang="zh-CN" altLang="en-US" dirty="0"/>
          </a:p>
        </p:txBody>
      </p:sp>
      <p:sp>
        <p:nvSpPr>
          <p:cNvPr id="3" name="内容占位符 2"/>
          <p:cNvSpPr>
            <a:spLocks noGrp="1"/>
          </p:cNvSpPr>
          <p:nvPr>
            <p:ph idx="1"/>
          </p:nvPr>
        </p:nvSpPr>
        <p:spPr/>
        <p:txBody>
          <a:bodyPr>
            <a:noAutofit/>
          </a:bodyPr>
          <a:lstStyle/>
          <a:p>
            <a:r>
              <a:rPr lang="zh-CN" altLang="en-US" sz="2000" dirty="0">
                <a:solidFill>
                  <a:srgbClr val="FF0000"/>
                </a:solidFill>
                <a:latin typeface="华文楷体"/>
                <a:ea typeface="华文楷体"/>
                <a:cs typeface="华文楷体"/>
              </a:rPr>
              <a:t>期刊</a:t>
            </a:r>
          </a:p>
          <a:p>
            <a:pPr>
              <a:lnSpc>
                <a:spcPct val="120000"/>
              </a:lnSpc>
            </a:pPr>
            <a:r>
              <a:rPr lang="en-US" altLang="zh-CN" sz="1400" dirty="0">
                <a:latin typeface="华文楷体"/>
                <a:ea typeface="华文楷体"/>
                <a:cs typeface="华文楷体"/>
              </a:rPr>
              <a:t>1</a:t>
            </a:r>
            <a:r>
              <a:rPr lang="zh-CN" altLang="en-US" sz="1400" dirty="0">
                <a:latin typeface="华文楷体"/>
                <a:ea typeface="华文楷体"/>
                <a:cs typeface="华文楷体"/>
              </a:rPr>
              <a:t>、</a:t>
            </a:r>
            <a:r>
              <a:rPr lang="en-US" altLang="zh-CN" sz="1400" dirty="0">
                <a:latin typeface="华文楷体"/>
                <a:ea typeface="华文楷体"/>
                <a:cs typeface="华文楷体"/>
              </a:rPr>
              <a:t>“Detecting super-</a:t>
            </a:r>
            <a:r>
              <a:rPr lang="en-US" altLang="zh-CN" sz="1400" dirty="0" err="1">
                <a:latin typeface="华文楷体"/>
                <a:ea typeface="华文楷体"/>
                <a:cs typeface="华文楷体"/>
              </a:rPr>
              <a:t>Nyquist</a:t>
            </a:r>
            <a:r>
              <a:rPr lang="en-US" altLang="zh-CN" sz="1400" dirty="0">
                <a:latin typeface="华文楷体"/>
                <a:ea typeface="华文楷体"/>
                <a:cs typeface="华文楷体"/>
              </a:rPr>
              <a:t> frequency gravitational waves using pulsar timing array”:</a:t>
            </a:r>
          </a:p>
          <a:p>
            <a:pPr marL="0" indent="0">
              <a:lnSpc>
                <a:spcPct val="120000"/>
              </a:lnSpc>
              <a:buNone/>
            </a:pPr>
            <a:r>
              <a:rPr lang="en-US" altLang="zh-CN" sz="1400" b="1" dirty="0" err="1">
                <a:latin typeface="华文楷体"/>
                <a:ea typeface="华文楷体"/>
                <a:cs typeface="华文楷体"/>
              </a:rPr>
              <a:t>Shu-Xu</a:t>
            </a:r>
            <a:r>
              <a:rPr lang="en-US" altLang="zh-CN" sz="1400" b="1" dirty="0">
                <a:latin typeface="华文楷体"/>
                <a:ea typeface="华文楷体"/>
                <a:cs typeface="华文楷体"/>
              </a:rPr>
              <a:t>, Yi </a:t>
            </a:r>
            <a:r>
              <a:rPr lang="en-US" altLang="zh-CN" sz="1400" dirty="0">
                <a:latin typeface="华文楷体"/>
                <a:ea typeface="华文楷体"/>
                <a:cs typeface="华文楷体"/>
              </a:rPr>
              <a:t>&amp; </a:t>
            </a:r>
            <a:r>
              <a:rPr lang="en-US" altLang="zh-CN" sz="1400" dirty="0" err="1">
                <a:latin typeface="华文楷体"/>
                <a:ea typeface="华文楷体"/>
                <a:cs typeface="华文楷体"/>
              </a:rPr>
              <a:t>Shuang</a:t>
            </a:r>
            <a:r>
              <a:rPr lang="en-US" altLang="zh-CN" sz="1400" dirty="0">
                <a:latin typeface="华文楷体"/>
                <a:ea typeface="华文楷体"/>
                <a:cs typeface="华文楷体"/>
              </a:rPr>
              <a:t>-Nan, Zhang 2016, </a:t>
            </a:r>
            <a:r>
              <a:rPr lang="en-US" altLang="zh-CN" sz="1400" dirty="0" smtClean="0">
                <a:latin typeface="华文楷体"/>
                <a:ea typeface="华文楷体"/>
                <a:cs typeface="华文楷体"/>
              </a:rPr>
              <a:t>Accepted by </a:t>
            </a:r>
            <a:r>
              <a:rPr lang="en-US" altLang="zh-CN" sz="1400" dirty="0">
                <a:latin typeface="华文楷体"/>
                <a:ea typeface="华文楷体"/>
                <a:cs typeface="华文楷体"/>
              </a:rPr>
              <a:t>Science China.</a:t>
            </a:r>
          </a:p>
          <a:p>
            <a:pPr>
              <a:lnSpc>
                <a:spcPct val="120000"/>
              </a:lnSpc>
            </a:pPr>
            <a:r>
              <a:rPr lang="en-US" altLang="zh-CN" sz="1400" dirty="0">
                <a:latin typeface="华文楷体"/>
                <a:ea typeface="华文楷体"/>
                <a:cs typeface="华文楷体"/>
              </a:rPr>
              <a:t>2</a:t>
            </a:r>
            <a:r>
              <a:rPr lang="zh-CN" altLang="en-US" sz="1400" dirty="0">
                <a:latin typeface="华文楷体"/>
                <a:ea typeface="华文楷体"/>
                <a:cs typeface="华文楷体"/>
              </a:rPr>
              <a:t>、</a:t>
            </a:r>
            <a:r>
              <a:rPr lang="en-US" altLang="zh-CN" sz="1400" dirty="0">
                <a:latin typeface="华文楷体"/>
                <a:ea typeface="华文楷体"/>
                <a:cs typeface="华文楷体"/>
              </a:rPr>
              <a:t>“Understanding the residual patterns of timing solutions of radio pulsars with a</a:t>
            </a:r>
          </a:p>
          <a:p>
            <a:pPr marL="0" indent="0">
              <a:lnSpc>
                <a:spcPct val="120000"/>
              </a:lnSpc>
              <a:buNone/>
            </a:pPr>
            <a:r>
              <a:rPr lang="en-US" altLang="zh-CN" sz="1400" dirty="0">
                <a:latin typeface="华文楷体"/>
                <a:ea typeface="华文楷体"/>
                <a:cs typeface="华文楷体"/>
              </a:rPr>
              <a:t>model of magnetic field oscillation”: </a:t>
            </a:r>
            <a:r>
              <a:rPr lang="en-US" altLang="zh-CN" sz="1400" dirty="0" err="1">
                <a:latin typeface="华文楷体"/>
                <a:ea typeface="华文楷体"/>
                <a:cs typeface="华文楷体"/>
              </a:rPr>
              <a:t>Xu</a:t>
            </a:r>
            <a:r>
              <a:rPr lang="en-US" altLang="zh-CN" sz="1400" dirty="0">
                <a:latin typeface="华文楷体"/>
                <a:ea typeface="华文楷体"/>
                <a:cs typeface="华文楷体"/>
              </a:rPr>
              <a:t>-dong, </a:t>
            </a:r>
            <a:r>
              <a:rPr lang="en-US" altLang="zh-CN" sz="1400" dirty="0" err="1">
                <a:latin typeface="华文楷体"/>
                <a:ea typeface="华文楷体"/>
                <a:cs typeface="华文楷体"/>
              </a:rPr>
              <a:t>Gao</a:t>
            </a:r>
            <a:r>
              <a:rPr lang="en-US" altLang="zh-CN" sz="1400" dirty="0">
                <a:latin typeface="华文楷体"/>
                <a:ea typeface="华文楷体"/>
                <a:cs typeface="华文楷体"/>
              </a:rPr>
              <a:t>; </a:t>
            </a:r>
            <a:r>
              <a:rPr lang="en-US" altLang="zh-CN" sz="1400" dirty="0" err="1">
                <a:latin typeface="华文楷体"/>
                <a:ea typeface="华文楷体"/>
                <a:cs typeface="华文楷体"/>
              </a:rPr>
              <a:t>Shuang</a:t>
            </a:r>
            <a:r>
              <a:rPr lang="en-US" altLang="zh-CN" sz="1400" dirty="0">
                <a:latin typeface="华文楷体"/>
                <a:ea typeface="华文楷体"/>
                <a:cs typeface="华文楷体"/>
              </a:rPr>
              <a:t>-Nan, Zhang; </a:t>
            </a:r>
            <a:r>
              <a:rPr lang="en-US" altLang="zh-CN" sz="1400" b="1" dirty="0" err="1">
                <a:latin typeface="华文楷体"/>
                <a:ea typeface="华文楷体"/>
                <a:cs typeface="华文楷体"/>
              </a:rPr>
              <a:t>Shu-Xu</a:t>
            </a:r>
            <a:r>
              <a:rPr lang="en-US" altLang="zh-CN" sz="1400" b="1" dirty="0" smtClean="0">
                <a:latin typeface="华文楷体"/>
                <a:ea typeface="华文楷体"/>
                <a:cs typeface="华文楷体"/>
              </a:rPr>
              <a:t>, Yi </a:t>
            </a:r>
            <a:r>
              <a:rPr lang="en-US" altLang="zh-CN" sz="1400" dirty="0">
                <a:latin typeface="华文楷体"/>
                <a:ea typeface="华文楷体"/>
                <a:cs typeface="华文楷体"/>
              </a:rPr>
              <a:t>2016, accepted by MNRAS., arXiv:1603.04998</a:t>
            </a:r>
          </a:p>
          <a:p>
            <a:pPr>
              <a:lnSpc>
                <a:spcPct val="120000"/>
              </a:lnSpc>
            </a:pPr>
            <a:r>
              <a:rPr lang="en-US" altLang="zh-CN" sz="1400" dirty="0">
                <a:latin typeface="华文楷体"/>
                <a:ea typeface="华文楷体"/>
                <a:cs typeface="华文楷体"/>
              </a:rPr>
              <a:t>3</a:t>
            </a:r>
            <a:r>
              <a:rPr lang="zh-CN" altLang="en-US" sz="1400" dirty="0">
                <a:latin typeface="华文楷体"/>
                <a:ea typeface="华文楷体"/>
                <a:cs typeface="华文楷体"/>
              </a:rPr>
              <a:t>、</a:t>
            </a:r>
            <a:r>
              <a:rPr lang="en-US" altLang="zh-CN" sz="1400" dirty="0">
                <a:latin typeface="华文楷体"/>
                <a:ea typeface="华文楷体"/>
                <a:cs typeface="华文楷体"/>
              </a:rPr>
              <a:t>“The evolution of the magnetic inclination angle as an explanation of the long term</a:t>
            </a:r>
          </a:p>
          <a:p>
            <a:pPr marL="0" indent="0">
              <a:lnSpc>
                <a:spcPct val="120000"/>
              </a:lnSpc>
              <a:buNone/>
            </a:pPr>
            <a:r>
              <a:rPr lang="en-US" altLang="zh-CN" sz="1400" dirty="0">
                <a:latin typeface="华文楷体"/>
                <a:ea typeface="华文楷体"/>
                <a:cs typeface="华文楷体"/>
              </a:rPr>
              <a:t>red timing-noise of pulsars”</a:t>
            </a:r>
            <a:r>
              <a:rPr lang="en-US" altLang="zh-CN" sz="1400" b="1" dirty="0">
                <a:latin typeface="华文楷体"/>
                <a:ea typeface="华文楷体"/>
                <a:cs typeface="华文楷体"/>
              </a:rPr>
              <a:t>: </a:t>
            </a:r>
            <a:r>
              <a:rPr lang="en-US" altLang="zh-CN" sz="1400" b="1" dirty="0" err="1">
                <a:latin typeface="华文楷体"/>
                <a:ea typeface="华文楷体"/>
                <a:cs typeface="华文楷体"/>
              </a:rPr>
              <a:t>Shu-Xu</a:t>
            </a:r>
            <a:r>
              <a:rPr lang="en-US" altLang="zh-CN" sz="1400" b="1" dirty="0">
                <a:latin typeface="华文楷体"/>
                <a:ea typeface="华文楷体"/>
                <a:cs typeface="华文楷体"/>
              </a:rPr>
              <a:t>, Yi </a:t>
            </a:r>
            <a:r>
              <a:rPr lang="en-US" altLang="zh-CN" sz="1400" dirty="0">
                <a:latin typeface="华文楷体"/>
                <a:ea typeface="华文楷体"/>
                <a:cs typeface="华文楷体"/>
              </a:rPr>
              <a:t>&amp; </a:t>
            </a:r>
            <a:r>
              <a:rPr lang="en-US" altLang="zh-CN" sz="1400" dirty="0" err="1">
                <a:latin typeface="华文楷体"/>
                <a:ea typeface="华文楷体"/>
                <a:cs typeface="华文楷体"/>
              </a:rPr>
              <a:t>Shuang</a:t>
            </a:r>
            <a:r>
              <a:rPr lang="en-US" altLang="zh-CN" sz="1400" dirty="0">
                <a:latin typeface="华文楷体"/>
                <a:ea typeface="华文楷体"/>
                <a:cs typeface="华文楷体"/>
              </a:rPr>
              <a:t>-Nan, Zhang 2015, MNRAS </a:t>
            </a:r>
            <a:r>
              <a:rPr lang="en-US" altLang="zh-CN" sz="1400" dirty="0" smtClean="0">
                <a:latin typeface="华文楷体"/>
                <a:ea typeface="华文楷体"/>
                <a:cs typeface="华文楷体"/>
              </a:rPr>
              <a:t>454,3674</a:t>
            </a:r>
            <a:r>
              <a:rPr lang="en-US" altLang="zh-CN" sz="1400" dirty="0">
                <a:latin typeface="华文楷体"/>
                <a:ea typeface="华文楷体"/>
                <a:cs typeface="华文楷体"/>
              </a:rPr>
              <a:t>.</a:t>
            </a:r>
          </a:p>
          <a:p>
            <a:pPr>
              <a:lnSpc>
                <a:spcPct val="120000"/>
              </a:lnSpc>
            </a:pPr>
            <a:r>
              <a:rPr lang="en-US" altLang="zh-CN" sz="1400" dirty="0">
                <a:latin typeface="华文楷体"/>
                <a:ea typeface="华文楷体"/>
                <a:cs typeface="华文楷体"/>
              </a:rPr>
              <a:t>4</a:t>
            </a:r>
            <a:r>
              <a:rPr lang="zh-CN" altLang="en-US" sz="1400" dirty="0">
                <a:latin typeface="华文楷体"/>
                <a:ea typeface="华文楷体"/>
                <a:cs typeface="华文楷体"/>
              </a:rPr>
              <a:t>、</a:t>
            </a:r>
            <a:r>
              <a:rPr lang="en-US" altLang="zh-CN" sz="1400" dirty="0">
                <a:latin typeface="华文楷体"/>
                <a:ea typeface="华文楷体"/>
                <a:cs typeface="华文楷体"/>
              </a:rPr>
              <a:t>“Radial Alignment of Elliptical Galaxies by the Tidal Force of the Galaxy </a:t>
            </a:r>
            <a:r>
              <a:rPr lang="en-US" altLang="zh-CN" sz="1400" dirty="0" smtClean="0">
                <a:latin typeface="华文楷体"/>
                <a:ea typeface="华文楷体"/>
                <a:cs typeface="华文楷体"/>
              </a:rPr>
              <a:t>Cluster </a:t>
            </a:r>
            <a:r>
              <a:rPr lang="tr-TR" altLang="zh-CN" sz="1400" dirty="0" err="1" smtClean="0">
                <a:latin typeface="华文楷体"/>
                <a:ea typeface="华文楷体"/>
                <a:cs typeface="华文楷体"/>
              </a:rPr>
              <a:t>Abell</a:t>
            </a:r>
            <a:r>
              <a:rPr lang="tr-TR" altLang="zh-CN" sz="1400" dirty="0" smtClean="0">
                <a:latin typeface="华文楷体"/>
                <a:ea typeface="华文楷体"/>
                <a:cs typeface="华文楷体"/>
              </a:rPr>
              <a:t> </a:t>
            </a:r>
            <a:r>
              <a:rPr lang="tr-TR" altLang="zh-CN" sz="1400" dirty="0">
                <a:latin typeface="华文楷体"/>
                <a:ea typeface="华文楷体"/>
                <a:cs typeface="华文楷体"/>
              </a:rPr>
              <a:t>2744”: </a:t>
            </a:r>
            <a:r>
              <a:rPr lang="tr-TR" altLang="zh-CN" sz="1400" dirty="0" err="1">
                <a:latin typeface="华文楷体"/>
                <a:ea typeface="华文楷体"/>
                <a:cs typeface="华文楷体"/>
              </a:rPr>
              <a:t>Yu</a:t>
            </a:r>
            <a:r>
              <a:rPr lang="tr-TR" altLang="zh-CN" sz="1400" dirty="0">
                <a:latin typeface="华文楷体"/>
                <a:ea typeface="华文楷体"/>
                <a:cs typeface="华文楷体"/>
              </a:rPr>
              <a:t>, </a:t>
            </a:r>
            <a:r>
              <a:rPr lang="tr-TR" altLang="zh-CN" sz="1400" dirty="0" err="1">
                <a:latin typeface="华文楷体"/>
                <a:ea typeface="华文楷体"/>
                <a:cs typeface="华文楷体"/>
              </a:rPr>
              <a:t>Rong</a:t>
            </a:r>
            <a:r>
              <a:rPr lang="tr-TR" altLang="zh-CN" sz="1400" dirty="0">
                <a:latin typeface="华文楷体"/>
                <a:ea typeface="华文楷体"/>
                <a:cs typeface="华文楷体"/>
              </a:rPr>
              <a:t>; </a:t>
            </a:r>
            <a:r>
              <a:rPr lang="tr-TR" altLang="zh-CN" sz="1400" b="1" dirty="0" err="1">
                <a:latin typeface="华文楷体"/>
                <a:ea typeface="华文楷体"/>
                <a:cs typeface="华文楷体"/>
              </a:rPr>
              <a:t>Shu-Xu</a:t>
            </a:r>
            <a:r>
              <a:rPr lang="tr-TR" altLang="zh-CN" sz="1400" b="1" dirty="0">
                <a:latin typeface="华文楷体"/>
                <a:ea typeface="华文楷体"/>
                <a:cs typeface="华文楷体"/>
              </a:rPr>
              <a:t> </a:t>
            </a:r>
            <a:r>
              <a:rPr lang="tr-TR" altLang="zh-CN" sz="1400" b="1" dirty="0" err="1">
                <a:latin typeface="华文楷体"/>
                <a:ea typeface="华文楷体"/>
                <a:cs typeface="华文楷体"/>
              </a:rPr>
              <a:t>Yi</a:t>
            </a:r>
            <a:r>
              <a:rPr lang="tr-TR" altLang="zh-CN" sz="1400" dirty="0">
                <a:latin typeface="华文楷体"/>
                <a:ea typeface="华文楷体"/>
                <a:cs typeface="华文楷体"/>
              </a:rPr>
              <a:t>; </a:t>
            </a:r>
            <a:r>
              <a:rPr lang="tr-TR" altLang="zh-CN" sz="1400" dirty="0" err="1">
                <a:latin typeface="华文楷体"/>
                <a:ea typeface="华文楷体"/>
                <a:cs typeface="华文楷体"/>
              </a:rPr>
              <a:t>Shuang-Nan</a:t>
            </a:r>
            <a:r>
              <a:rPr lang="tr-TR" altLang="zh-CN" sz="1400" dirty="0">
                <a:latin typeface="华文楷体"/>
                <a:ea typeface="华文楷体"/>
                <a:cs typeface="华文楷体"/>
              </a:rPr>
              <a:t>, </a:t>
            </a:r>
            <a:r>
              <a:rPr lang="tr-TR" altLang="zh-CN" sz="1400" dirty="0" err="1">
                <a:latin typeface="华文楷体"/>
                <a:ea typeface="华文楷体"/>
                <a:cs typeface="华文楷体"/>
              </a:rPr>
              <a:t>Zhang</a:t>
            </a:r>
            <a:r>
              <a:rPr lang="tr-TR" altLang="zh-CN" sz="1400" dirty="0">
                <a:latin typeface="华文楷体"/>
                <a:ea typeface="华文楷体"/>
                <a:cs typeface="华文楷体"/>
              </a:rPr>
              <a:t> 2015, MNRAS 451, 2536.</a:t>
            </a:r>
          </a:p>
          <a:p>
            <a:pPr>
              <a:lnSpc>
                <a:spcPct val="120000"/>
              </a:lnSpc>
            </a:pPr>
            <a:r>
              <a:rPr lang="tr-TR" altLang="zh-CN" sz="1400" dirty="0">
                <a:latin typeface="华文楷体"/>
                <a:ea typeface="华文楷体"/>
                <a:cs typeface="华文楷体"/>
              </a:rPr>
              <a:t>5</a:t>
            </a:r>
            <a:r>
              <a:rPr lang="zh-CN" altLang="tr-TR" sz="1400" dirty="0">
                <a:latin typeface="华文楷体"/>
                <a:ea typeface="华文楷体"/>
                <a:cs typeface="华文楷体"/>
              </a:rPr>
              <a:t>、</a:t>
            </a:r>
            <a:r>
              <a:rPr lang="tr-TR" altLang="zh-CN" sz="1400" dirty="0">
                <a:latin typeface="华文楷体"/>
                <a:ea typeface="华文楷体"/>
                <a:cs typeface="华文楷体"/>
              </a:rPr>
              <a:t>“X-ray </a:t>
            </a:r>
            <a:r>
              <a:rPr lang="tr-TR" altLang="zh-CN" sz="1400" dirty="0" err="1">
                <a:latin typeface="华文楷体"/>
                <a:ea typeface="华文楷体"/>
                <a:cs typeface="华文楷体"/>
              </a:rPr>
              <a:t>softening</a:t>
            </a:r>
            <a:r>
              <a:rPr lang="tr-TR" altLang="zh-CN" sz="1400" dirty="0">
                <a:latin typeface="华文楷体"/>
                <a:ea typeface="华文楷体"/>
                <a:cs typeface="华文楷体"/>
              </a:rPr>
              <a:t> </a:t>
            </a:r>
            <a:r>
              <a:rPr lang="tr-TR" altLang="zh-CN" sz="1400" dirty="0" err="1">
                <a:latin typeface="华文楷体"/>
                <a:ea typeface="华文楷体"/>
                <a:cs typeface="华文楷体"/>
              </a:rPr>
              <a:t>during</a:t>
            </a:r>
            <a:r>
              <a:rPr lang="tr-TR" altLang="zh-CN" sz="1400" dirty="0">
                <a:latin typeface="华文楷体"/>
                <a:ea typeface="华文楷体"/>
                <a:cs typeface="华文楷体"/>
              </a:rPr>
              <a:t> </a:t>
            </a:r>
            <a:r>
              <a:rPr lang="tr-TR" altLang="zh-CN" sz="1400" dirty="0" err="1">
                <a:latin typeface="华文楷体"/>
                <a:ea typeface="华文楷体"/>
                <a:cs typeface="华文楷体"/>
              </a:rPr>
              <a:t>the</a:t>
            </a:r>
            <a:r>
              <a:rPr lang="tr-TR" altLang="zh-CN" sz="1400" dirty="0">
                <a:latin typeface="华文楷体"/>
                <a:ea typeface="华文楷体"/>
                <a:cs typeface="华文楷体"/>
              </a:rPr>
              <a:t> 2008 </a:t>
            </a:r>
            <a:r>
              <a:rPr lang="tr-TR" altLang="zh-CN" sz="1400" dirty="0" err="1">
                <a:latin typeface="华文楷体"/>
                <a:ea typeface="华文楷体"/>
                <a:cs typeface="华文楷体"/>
              </a:rPr>
              <a:t>outburst</a:t>
            </a:r>
            <a:r>
              <a:rPr lang="tr-TR" altLang="zh-CN" sz="1400" dirty="0">
                <a:latin typeface="华文楷体"/>
                <a:ea typeface="华文楷体"/>
                <a:cs typeface="华文楷体"/>
              </a:rPr>
              <a:t> of XTE J1810-189”: </a:t>
            </a:r>
            <a:r>
              <a:rPr lang="tr-TR" altLang="zh-CN" sz="1400" dirty="0" err="1">
                <a:latin typeface="华文楷体"/>
                <a:ea typeface="华文楷体"/>
                <a:cs typeface="华文楷体"/>
              </a:rPr>
              <a:t>Shan-ShanWeng</a:t>
            </a:r>
            <a:r>
              <a:rPr lang="tr-TR" altLang="zh-CN" sz="1400" dirty="0">
                <a:latin typeface="华文楷体"/>
                <a:ea typeface="华文楷体"/>
                <a:cs typeface="华文楷体"/>
              </a:rPr>
              <a:t>;</a:t>
            </a:r>
          </a:p>
          <a:p>
            <a:pPr marL="0" indent="0">
              <a:lnSpc>
                <a:spcPct val="120000"/>
              </a:lnSpc>
              <a:buNone/>
            </a:pPr>
            <a:r>
              <a:rPr lang="tr-TR" altLang="zh-CN" sz="1400" dirty="0" err="1">
                <a:latin typeface="华文楷体"/>
                <a:ea typeface="华文楷体"/>
                <a:cs typeface="华文楷体"/>
              </a:rPr>
              <a:t>Shuang-Nan</a:t>
            </a:r>
            <a:r>
              <a:rPr lang="tr-TR" altLang="zh-CN" sz="1400" dirty="0">
                <a:latin typeface="华文楷体"/>
                <a:ea typeface="华文楷体"/>
                <a:cs typeface="华文楷体"/>
              </a:rPr>
              <a:t> </a:t>
            </a:r>
            <a:r>
              <a:rPr lang="tr-TR" altLang="zh-CN" sz="1400" dirty="0" err="1">
                <a:latin typeface="华文楷体"/>
                <a:ea typeface="华文楷体"/>
                <a:cs typeface="华文楷体"/>
              </a:rPr>
              <a:t>Zhang</a:t>
            </a:r>
            <a:r>
              <a:rPr lang="tr-TR" altLang="zh-CN" sz="1400" dirty="0">
                <a:latin typeface="华文楷体"/>
                <a:ea typeface="华文楷体"/>
                <a:cs typeface="华文楷体"/>
              </a:rPr>
              <a:t>; </a:t>
            </a:r>
            <a:r>
              <a:rPr lang="tr-TR" altLang="zh-CN" sz="1400" b="1" dirty="0" err="1">
                <a:latin typeface="华文楷体"/>
                <a:ea typeface="华文楷体"/>
                <a:cs typeface="华文楷体"/>
              </a:rPr>
              <a:t>Shu-Xu</a:t>
            </a:r>
            <a:r>
              <a:rPr lang="tr-TR" altLang="zh-CN" sz="1400" b="1" dirty="0">
                <a:latin typeface="华文楷体"/>
                <a:ea typeface="华文楷体"/>
                <a:cs typeface="华文楷体"/>
              </a:rPr>
              <a:t> </a:t>
            </a:r>
            <a:r>
              <a:rPr lang="tr-TR" altLang="zh-CN" sz="1400" b="1" dirty="0" err="1">
                <a:latin typeface="华文楷体"/>
                <a:ea typeface="华文楷体"/>
                <a:cs typeface="华文楷体"/>
              </a:rPr>
              <a:t>Yi</a:t>
            </a:r>
            <a:r>
              <a:rPr lang="tr-TR" altLang="zh-CN" sz="1400" dirty="0">
                <a:latin typeface="华文楷体"/>
                <a:ea typeface="华文楷体"/>
                <a:cs typeface="华文楷体"/>
              </a:rPr>
              <a:t>; </a:t>
            </a:r>
            <a:r>
              <a:rPr lang="tr-TR" altLang="zh-CN" sz="1400" dirty="0" err="1">
                <a:latin typeface="华文楷体"/>
                <a:ea typeface="华文楷体"/>
                <a:cs typeface="华文楷体"/>
              </a:rPr>
              <a:t>Yu</a:t>
            </a:r>
            <a:r>
              <a:rPr lang="tr-TR" altLang="zh-CN" sz="1400" dirty="0">
                <a:latin typeface="华文楷体"/>
                <a:ea typeface="华文楷体"/>
                <a:cs typeface="华文楷体"/>
              </a:rPr>
              <a:t>, </a:t>
            </a:r>
            <a:r>
              <a:rPr lang="tr-TR" altLang="zh-CN" sz="1400" dirty="0" err="1">
                <a:latin typeface="华文楷体"/>
                <a:ea typeface="华文楷体"/>
                <a:cs typeface="华文楷体"/>
              </a:rPr>
              <a:t>Rong</a:t>
            </a:r>
            <a:r>
              <a:rPr lang="tr-TR" altLang="zh-CN" sz="1400" dirty="0">
                <a:latin typeface="华文楷体"/>
                <a:ea typeface="华文楷体"/>
                <a:cs typeface="华文楷体"/>
              </a:rPr>
              <a:t>; </a:t>
            </a:r>
            <a:r>
              <a:rPr lang="tr-TR" altLang="zh-CN" sz="1400" dirty="0" err="1">
                <a:latin typeface="华文楷体"/>
                <a:ea typeface="华文楷体"/>
                <a:cs typeface="华文楷体"/>
              </a:rPr>
              <a:t>Xu-Dong</a:t>
            </a:r>
            <a:r>
              <a:rPr lang="tr-TR" altLang="zh-CN" sz="1400" dirty="0">
                <a:latin typeface="华文楷体"/>
                <a:ea typeface="华文楷体"/>
                <a:cs typeface="华文楷体"/>
              </a:rPr>
              <a:t>, </a:t>
            </a:r>
            <a:r>
              <a:rPr lang="tr-TR" altLang="zh-CN" sz="1400" dirty="0" err="1">
                <a:latin typeface="华文楷体"/>
                <a:ea typeface="华文楷体"/>
                <a:cs typeface="华文楷体"/>
              </a:rPr>
              <a:t>Gao</a:t>
            </a:r>
            <a:r>
              <a:rPr lang="tr-TR" altLang="zh-CN" sz="1400" dirty="0">
                <a:latin typeface="华文楷体"/>
                <a:ea typeface="华文楷体"/>
                <a:cs typeface="华文楷体"/>
              </a:rPr>
              <a:t> 2015, MNRAS, 450, 2915.</a:t>
            </a:r>
          </a:p>
          <a:p>
            <a:pPr>
              <a:lnSpc>
                <a:spcPct val="120000"/>
              </a:lnSpc>
            </a:pPr>
            <a:r>
              <a:rPr lang="tr-TR" altLang="zh-CN" sz="1400" dirty="0">
                <a:latin typeface="华文楷体"/>
                <a:ea typeface="华文楷体"/>
                <a:cs typeface="华文楷体"/>
              </a:rPr>
              <a:t>6</a:t>
            </a:r>
            <a:r>
              <a:rPr lang="zh-CN" altLang="tr-TR" sz="1400" dirty="0">
                <a:latin typeface="华文楷体"/>
                <a:ea typeface="华文楷体"/>
                <a:cs typeface="华文楷体"/>
              </a:rPr>
              <a:t>、</a:t>
            </a:r>
            <a:r>
              <a:rPr lang="tr-TR" altLang="zh-CN" sz="1400" dirty="0">
                <a:latin typeface="华文楷体"/>
                <a:ea typeface="华文楷体"/>
                <a:cs typeface="华文楷体"/>
              </a:rPr>
              <a:t>“</a:t>
            </a:r>
            <a:r>
              <a:rPr lang="tr-TR" altLang="zh-CN" sz="1400" dirty="0" err="1">
                <a:latin typeface="华文楷体"/>
                <a:ea typeface="华文楷体"/>
                <a:cs typeface="华文楷体"/>
              </a:rPr>
              <a:t>Limits</a:t>
            </a:r>
            <a:r>
              <a:rPr lang="tr-TR" altLang="zh-CN" sz="1400" dirty="0">
                <a:latin typeface="华文楷体"/>
                <a:ea typeface="华文楷体"/>
                <a:cs typeface="华文楷体"/>
              </a:rPr>
              <a:t> on </a:t>
            </a:r>
            <a:r>
              <a:rPr lang="tr-TR" altLang="zh-CN" sz="1400" dirty="0" err="1">
                <a:latin typeface="华文楷体"/>
                <a:ea typeface="华文楷体"/>
                <a:cs typeface="华文楷体"/>
              </a:rPr>
              <a:t>the</a:t>
            </a:r>
            <a:r>
              <a:rPr lang="tr-TR" altLang="zh-CN" sz="1400" dirty="0">
                <a:latin typeface="华文楷体"/>
                <a:ea typeface="华文楷体"/>
                <a:cs typeface="华文楷体"/>
              </a:rPr>
              <a:t> </a:t>
            </a:r>
            <a:r>
              <a:rPr lang="tr-TR" altLang="zh-CN" sz="1400" dirty="0" err="1">
                <a:latin typeface="华文楷体"/>
                <a:ea typeface="华文楷体"/>
                <a:cs typeface="华文楷体"/>
              </a:rPr>
              <a:t>Strength</a:t>
            </a:r>
            <a:r>
              <a:rPr lang="tr-TR" altLang="zh-CN" sz="1400" dirty="0">
                <a:latin typeface="华文楷体"/>
                <a:ea typeface="华文楷体"/>
                <a:cs typeface="华文楷体"/>
              </a:rPr>
              <a:t> of </a:t>
            </a:r>
            <a:r>
              <a:rPr lang="tr-TR" altLang="zh-CN" sz="1400" dirty="0" err="1">
                <a:latin typeface="华文楷体"/>
                <a:ea typeface="华文楷体"/>
                <a:cs typeface="华文楷体"/>
              </a:rPr>
              <a:t>Individual</a:t>
            </a:r>
            <a:r>
              <a:rPr lang="tr-TR" altLang="zh-CN" sz="1400" dirty="0">
                <a:latin typeface="华文楷体"/>
                <a:ea typeface="华文楷体"/>
                <a:cs typeface="华文楷体"/>
              </a:rPr>
              <a:t> </a:t>
            </a:r>
            <a:r>
              <a:rPr lang="tr-TR" altLang="zh-CN" sz="1400" dirty="0" err="1">
                <a:latin typeface="华文楷体"/>
                <a:ea typeface="华文楷体"/>
                <a:cs typeface="华文楷体"/>
              </a:rPr>
              <a:t>Gravitational</a:t>
            </a:r>
            <a:r>
              <a:rPr lang="tr-TR" altLang="zh-CN" sz="1400" dirty="0">
                <a:latin typeface="华文楷体"/>
                <a:ea typeface="华文楷体"/>
                <a:cs typeface="华文楷体"/>
              </a:rPr>
              <a:t> </a:t>
            </a:r>
            <a:r>
              <a:rPr lang="tr-TR" altLang="zh-CN" sz="1400" dirty="0" err="1">
                <a:latin typeface="华文楷体"/>
                <a:ea typeface="华文楷体"/>
                <a:cs typeface="华文楷体"/>
              </a:rPr>
              <a:t>Wave</a:t>
            </a:r>
            <a:r>
              <a:rPr lang="tr-TR" altLang="zh-CN" sz="1400" dirty="0">
                <a:latin typeface="华文楷体"/>
                <a:ea typeface="华文楷体"/>
                <a:cs typeface="华文楷体"/>
              </a:rPr>
              <a:t> </a:t>
            </a:r>
            <a:r>
              <a:rPr lang="tr-TR" altLang="zh-CN" sz="1400" dirty="0" err="1">
                <a:latin typeface="华文楷体"/>
                <a:ea typeface="华文楷体"/>
                <a:cs typeface="华文楷体"/>
              </a:rPr>
              <a:t>sources</a:t>
            </a:r>
            <a:r>
              <a:rPr lang="tr-TR" altLang="zh-CN" sz="1400" dirty="0">
                <a:latin typeface="华文楷体"/>
                <a:ea typeface="华文楷体"/>
                <a:cs typeface="华文楷体"/>
              </a:rPr>
              <a:t> </a:t>
            </a:r>
            <a:r>
              <a:rPr lang="tr-TR" altLang="zh-CN" sz="1400" dirty="0" err="1">
                <a:latin typeface="华文楷体"/>
                <a:ea typeface="华文楷体"/>
                <a:cs typeface="华文楷体"/>
              </a:rPr>
              <a:t>using</a:t>
            </a:r>
            <a:r>
              <a:rPr lang="tr-TR" altLang="zh-CN" sz="1400" dirty="0">
                <a:latin typeface="华文楷体"/>
                <a:ea typeface="华文楷体"/>
                <a:cs typeface="华文楷体"/>
              </a:rPr>
              <a:t> </a:t>
            </a:r>
            <a:r>
              <a:rPr lang="tr-TR" altLang="zh-CN" sz="1400" dirty="0" err="1">
                <a:latin typeface="华文楷体"/>
                <a:ea typeface="华文楷体"/>
                <a:cs typeface="华文楷体"/>
              </a:rPr>
              <a:t>Highcadence</a:t>
            </a:r>
            <a:endParaRPr lang="tr-TR" altLang="zh-CN" sz="1400" dirty="0">
              <a:latin typeface="华文楷体"/>
              <a:ea typeface="华文楷体"/>
              <a:cs typeface="华文楷体"/>
            </a:endParaRPr>
          </a:p>
          <a:p>
            <a:pPr marL="0" indent="0">
              <a:lnSpc>
                <a:spcPct val="120000"/>
              </a:lnSpc>
              <a:buNone/>
            </a:pPr>
            <a:r>
              <a:rPr lang="tr-TR" altLang="zh-CN" sz="1400" dirty="0" err="1">
                <a:latin typeface="华文楷体"/>
                <a:ea typeface="华文楷体"/>
                <a:cs typeface="华文楷体"/>
              </a:rPr>
              <a:t>Observations</a:t>
            </a:r>
            <a:r>
              <a:rPr lang="tr-TR" altLang="zh-CN" sz="1400" dirty="0">
                <a:latin typeface="华文楷体"/>
                <a:ea typeface="华文楷体"/>
                <a:cs typeface="华文楷体"/>
              </a:rPr>
              <a:t> of PSR B1937+21”: </a:t>
            </a:r>
            <a:r>
              <a:rPr lang="tr-TR" altLang="zh-CN" sz="1400" b="1" dirty="0" err="1">
                <a:latin typeface="华文楷体"/>
                <a:ea typeface="华文楷体"/>
                <a:cs typeface="华文楷体"/>
              </a:rPr>
              <a:t>Shuxu</a:t>
            </a:r>
            <a:r>
              <a:rPr lang="tr-TR" altLang="zh-CN" sz="1400" b="1" dirty="0">
                <a:latin typeface="华文楷体"/>
                <a:ea typeface="华文楷体"/>
                <a:cs typeface="华文楷体"/>
              </a:rPr>
              <a:t>, </a:t>
            </a:r>
            <a:r>
              <a:rPr lang="tr-TR" altLang="zh-CN" sz="1400" b="1" dirty="0" err="1">
                <a:latin typeface="华文楷体"/>
                <a:ea typeface="华文楷体"/>
                <a:cs typeface="华文楷体"/>
              </a:rPr>
              <a:t>Yi</a:t>
            </a:r>
            <a:r>
              <a:rPr lang="tr-TR" altLang="zh-CN" sz="1400" dirty="0">
                <a:latin typeface="华文楷体"/>
                <a:ea typeface="华文楷体"/>
                <a:cs typeface="华文楷体"/>
              </a:rPr>
              <a:t>; Ben, </a:t>
            </a:r>
            <a:r>
              <a:rPr lang="tr-TR" altLang="zh-CN" sz="1400" dirty="0" err="1">
                <a:latin typeface="华文楷体"/>
                <a:ea typeface="华文楷体"/>
                <a:cs typeface="华文楷体"/>
              </a:rPr>
              <a:t>Stappers</a:t>
            </a:r>
            <a:r>
              <a:rPr lang="tr-TR" altLang="zh-CN" sz="1400" dirty="0">
                <a:latin typeface="华文楷体"/>
                <a:ea typeface="华文楷体"/>
                <a:cs typeface="华文楷体"/>
              </a:rPr>
              <a:t>; </a:t>
            </a:r>
            <a:r>
              <a:rPr lang="tr-TR" altLang="zh-CN" sz="1400" dirty="0" err="1">
                <a:latin typeface="华文楷体"/>
                <a:ea typeface="华文楷体"/>
                <a:cs typeface="华文楷体"/>
              </a:rPr>
              <a:t>Sotirios</a:t>
            </a:r>
            <a:r>
              <a:rPr lang="tr-TR" altLang="zh-CN" sz="1400" dirty="0" smtClean="0">
                <a:latin typeface="华文楷体"/>
                <a:ea typeface="华文楷体"/>
                <a:cs typeface="华文楷体"/>
              </a:rPr>
              <a:t>, </a:t>
            </a:r>
            <a:r>
              <a:rPr lang="tr-TR" altLang="zh-CN" sz="1400" dirty="0" err="1" smtClean="0">
                <a:latin typeface="华文楷体"/>
                <a:ea typeface="华文楷体"/>
                <a:cs typeface="华文楷体"/>
              </a:rPr>
              <a:t>Sanidas</a:t>
            </a:r>
            <a:r>
              <a:rPr lang="tr-TR" altLang="zh-CN" sz="1400" dirty="0">
                <a:latin typeface="华文楷体"/>
                <a:ea typeface="华文楷体"/>
                <a:cs typeface="华文楷体"/>
              </a:rPr>
              <a:t>; </a:t>
            </a:r>
            <a:r>
              <a:rPr lang="tr-TR" altLang="zh-CN" sz="1400" dirty="0" err="1">
                <a:latin typeface="华文楷体"/>
                <a:ea typeface="华文楷体"/>
                <a:cs typeface="华文楷体"/>
              </a:rPr>
              <a:t>Cees</a:t>
            </a:r>
            <a:r>
              <a:rPr lang="tr-TR" altLang="zh-CN" sz="1400" dirty="0">
                <a:latin typeface="华文楷体"/>
                <a:ea typeface="华文楷体"/>
                <a:cs typeface="华文楷体"/>
              </a:rPr>
              <a:t>, Bassa; </a:t>
            </a:r>
            <a:r>
              <a:rPr lang="tr-TR" altLang="zh-CN" sz="1400" dirty="0" err="1">
                <a:latin typeface="华文楷体"/>
                <a:ea typeface="华文楷体"/>
                <a:cs typeface="华文楷体"/>
              </a:rPr>
              <a:t>Gemma</a:t>
            </a:r>
            <a:r>
              <a:rPr lang="tr-TR" altLang="zh-CN" sz="1400" dirty="0">
                <a:latin typeface="华文楷体"/>
                <a:ea typeface="华文楷体"/>
                <a:cs typeface="华文楷体"/>
              </a:rPr>
              <a:t>, </a:t>
            </a:r>
            <a:r>
              <a:rPr lang="tr-TR" altLang="zh-CN" sz="1400" dirty="0" err="1">
                <a:latin typeface="华文楷体"/>
                <a:ea typeface="华文楷体"/>
                <a:cs typeface="华文楷体"/>
              </a:rPr>
              <a:t>Jassen</a:t>
            </a:r>
            <a:r>
              <a:rPr lang="tr-TR" altLang="zh-CN" sz="1400" dirty="0">
                <a:latin typeface="华文楷体"/>
                <a:ea typeface="华文楷体"/>
                <a:cs typeface="华文楷体"/>
              </a:rPr>
              <a:t>; Andrew, </a:t>
            </a:r>
            <a:r>
              <a:rPr lang="tr-TR" altLang="zh-CN" sz="1400" dirty="0" err="1">
                <a:latin typeface="华文楷体"/>
                <a:ea typeface="华文楷体"/>
                <a:cs typeface="华文楷体"/>
              </a:rPr>
              <a:t>Lyne</a:t>
            </a:r>
            <a:r>
              <a:rPr lang="tr-TR" altLang="zh-CN" sz="1400" dirty="0">
                <a:latin typeface="华文楷体"/>
                <a:ea typeface="华文楷体"/>
                <a:cs typeface="华文楷体"/>
              </a:rPr>
              <a:t> et al. 2014, MNRAS, 445, 1245.</a:t>
            </a:r>
            <a:endParaRPr kumimoji="1" lang="zh-CN" altLang="en-US" sz="1400" dirty="0">
              <a:latin typeface="华文楷体"/>
              <a:ea typeface="华文楷体"/>
              <a:cs typeface="华文楷体"/>
            </a:endParaRPr>
          </a:p>
        </p:txBody>
      </p:sp>
    </p:spTree>
    <p:extLst>
      <p:ext uri="{BB962C8B-B14F-4D97-AF65-F5344CB8AC3E}">
        <p14:creationId xmlns:p14="http://schemas.microsoft.com/office/powerpoint/2010/main" val="34122029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博士期间发表文章</a:t>
            </a:r>
          </a:p>
        </p:txBody>
      </p:sp>
      <p:sp>
        <p:nvSpPr>
          <p:cNvPr id="3" name="内容占位符 2"/>
          <p:cNvSpPr>
            <a:spLocks noGrp="1"/>
          </p:cNvSpPr>
          <p:nvPr>
            <p:ph idx="1"/>
          </p:nvPr>
        </p:nvSpPr>
        <p:spPr/>
        <p:txBody>
          <a:bodyPr>
            <a:normAutofit fontScale="40000" lnSpcReduction="20000"/>
          </a:bodyPr>
          <a:lstStyle/>
          <a:p>
            <a:r>
              <a:rPr lang="zh-CN" altLang="en-US" sz="5000" dirty="0">
                <a:solidFill>
                  <a:srgbClr val="FF0000"/>
                </a:solidFill>
                <a:latin typeface="华文楷体"/>
                <a:ea typeface="华文楷体"/>
                <a:cs typeface="华文楷体"/>
              </a:rPr>
              <a:t>会议文集</a:t>
            </a:r>
          </a:p>
          <a:p>
            <a:pPr>
              <a:lnSpc>
                <a:spcPct val="120000"/>
              </a:lnSpc>
            </a:pPr>
            <a:r>
              <a:rPr lang="en-US" altLang="zh-CN" sz="3800" dirty="0">
                <a:latin typeface="华文楷体"/>
                <a:ea typeface="华文楷体"/>
                <a:cs typeface="华文楷体"/>
              </a:rPr>
              <a:t>7</a:t>
            </a:r>
            <a:r>
              <a:rPr lang="zh-CN" altLang="en-US" sz="3800" dirty="0">
                <a:latin typeface="华文楷体"/>
                <a:ea typeface="华文楷体"/>
                <a:cs typeface="华文楷体"/>
              </a:rPr>
              <a:t>、</a:t>
            </a:r>
            <a:r>
              <a:rPr lang="en-US" altLang="zh-CN" sz="3800" dirty="0">
                <a:latin typeface="华文楷体"/>
                <a:ea typeface="华文楷体"/>
                <a:cs typeface="华文楷体"/>
              </a:rPr>
              <a:t>“Correlation between the Gamma-Ray Luminosity and the Light Cylinder Magnetic</a:t>
            </a:r>
          </a:p>
          <a:p>
            <a:pPr marL="0" indent="0">
              <a:lnSpc>
                <a:spcPct val="120000"/>
              </a:lnSpc>
              <a:buNone/>
            </a:pPr>
            <a:r>
              <a:rPr lang="en-US" altLang="zh-CN" sz="3800" dirty="0">
                <a:latin typeface="华文楷体"/>
                <a:ea typeface="华文楷体"/>
                <a:cs typeface="华文楷体"/>
              </a:rPr>
              <a:t>Field Strength of Fermi-LAT Pulsars”: </a:t>
            </a:r>
            <a:r>
              <a:rPr lang="en-US" altLang="zh-CN" sz="3800" dirty="0" err="1">
                <a:latin typeface="华文楷体"/>
                <a:ea typeface="华文楷体"/>
                <a:cs typeface="华文楷体"/>
              </a:rPr>
              <a:t>Shuang</a:t>
            </a:r>
            <a:r>
              <a:rPr lang="en-US" altLang="zh-CN" sz="3800" dirty="0">
                <a:latin typeface="华文楷体"/>
                <a:ea typeface="华文楷体"/>
                <a:cs typeface="华文楷体"/>
              </a:rPr>
              <a:t>-Nan Zhang, </a:t>
            </a:r>
            <a:r>
              <a:rPr lang="en-US" altLang="zh-CN" sz="3800" dirty="0" err="1">
                <a:latin typeface="华文楷体"/>
                <a:ea typeface="华文楷体"/>
                <a:cs typeface="华文楷体"/>
              </a:rPr>
              <a:t>Shuxu</a:t>
            </a:r>
            <a:r>
              <a:rPr lang="en-US" altLang="zh-CN" sz="3800" dirty="0">
                <a:latin typeface="华文楷体"/>
                <a:ea typeface="华文楷体"/>
                <a:cs typeface="华文楷体"/>
              </a:rPr>
              <a:t>, Yi, </a:t>
            </a:r>
            <a:r>
              <a:rPr lang="en-US" altLang="zh-CN" sz="3800" dirty="0" smtClean="0">
                <a:latin typeface="华文楷体"/>
                <a:ea typeface="华文楷体"/>
                <a:cs typeface="华文楷体"/>
              </a:rPr>
              <a:t>Xian </a:t>
            </a:r>
            <a:r>
              <a:rPr lang="en-US" altLang="zh-CN" sz="3800" dirty="0" err="1" smtClean="0">
                <a:latin typeface="华文楷体"/>
                <a:ea typeface="华文楷体"/>
                <a:cs typeface="华文楷体"/>
              </a:rPr>
              <a:t>Hou</a:t>
            </a:r>
            <a:r>
              <a:rPr lang="en-US" altLang="zh-CN" sz="3800" dirty="0">
                <a:latin typeface="华文楷体"/>
                <a:ea typeface="华文楷体"/>
                <a:cs typeface="华文楷体"/>
              </a:rPr>
              <a:t>, </a:t>
            </a:r>
            <a:r>
              <a:rPr lang="en-US" altLang="zh-CN" sz="3800" dirty="0" err="1">
                <a:latin typeface="华文楷体"/>
                <a:ea typeface="华文楷体"/>
                <a:cs typeface="华文楷体"/>
              </a:rPr>
              <a:t>Jian</a:t>
            </a:r>
            <a:r>
              <a:rPr lang="en-US" altLang="zh-CN" sz="3800" dirty="0">
                <a:latin typeface="华文楷体"/>
                <a:ea typeface="华文楷体"/>
                <a:cs typeface="华文楷体"/>
              </a:rPr>
              <a:t> Li 2015, IAU General Assembly, Meeting #29, id.2257013</a:t>
            </a:r>
          </a:p>
          <a:p>
            <a:pPr>
              <a:lnSpc>
                <a:spcPct val="120000"/>
              </a:lnSpc>
            </a:pPr>
            <a:r>
              <a:rPr lang="en-US" altLang="zh-CN" sz="3800" dirty="0">
                <a:latin typeface="华文楷体"/>
                <a:ea typeface="华文楷体"/>
                <a:cs typeface="华文楷体"/>
              </a:rPr>
              <a:t>8</a:t>
            </a:r>
            <a:r>
              <a:rPr lang="zh-CN" altLang="en-US" sz="3800" dirty="0">
                <a:latin typeface="华文楷体"/>
                <a:ea typeface="华文楷体"/>
                <a:cs typeface="华文楷体"/>
              </a:rPr>
              <a:t>、</a:t>
            </a:r>
            <a:r>
              <a:rPr lang="en-US" altLang="zh-CN" sz="3800" dirty="0">
                <a:latin typeface="华文楷体"/>
                <a:ea typeface="华文楷体"/>
                <a:cs typeface="华文楷体"/>
              </a:rPr>
              <a:t>“Improving the sensitivity of gravitational wave detection by applying a </a:t>
            </a:r>
            <a:r>
              <a:rPr lang="en-US" altLang="zh-CN" sz="3800" dirty="0" smtClean="0">
                <a:latin typeface="华文楷体"/>
                <a:ea typeface="华文楷体"/>
                <a:cs typeface="华文楷体"/>
              </a:rPr>
              <a:t>magnetic</a:t>
            </a:r>
          </a:p>
          <a:p>
            <a:pPr marL="0" indent="0">
              <a:lnSpc>
                <a:spcPct val="120000"/>
              </a:lnSpc>
              <a:buNone/>
            </a:pPr>
            <a:r>
              <a:rPr lang="en-US" altLang="zh-CN" sz="3800" dirty="0">
                <a:latin typeface="华文楷体"/>
                <a:ea typeface="华文楷体"/>
                <a:cs typeface="华文楷体"/>
              </a:rPr>
              <a:t>field evolution model to high cadence observational data of millisecond radio pulsars”:</a:t>
            </a:r>
          </a:p>
          <a:p>
            <a:pPr marL="0" indent="0">
              <a:lnSpc>
                <a:spcPct val="120000"/>
              </a:lnSpc>
              <a:buNone/>
            </a:pPr>
            <a:r>
              <a:rPr lang="en-US" altLang="zh-CN" sz="3800" dirty="0" err="1" smtClean="0">
                <a:latin typeface="华文楷体"/>
                <a:ea typeface="华文楷体"/>
                <a:cs typeface="华文楷体"/>
              </a:rPr>
              <a:t>Shuang</a:t>
            </a:r>
            <a:r>
              <a:rPr lang="en-US" altLang="zh-CN" sz="3800" dirty="0">
                <a:latin typeface="华文楷体"/>
                <a:ea typeface="华文楷体"/>
                <a:cs typeface="华文楷体"/>
              </a:rPr>
              <a:t>-Nan Zhang &amp; </a:t>
            </a:r>
            <a:r>
              <a:rPr lang="en-US" altLang="zh-CN" sz="3800" dirty="0" err="1">
                <a:latin typeface="华文楷体"/>
                <a:ea typeface="华文楷体"/>
                <a:cs typeface="华文楷体"/>
              </a:rPr>
              <a:t>Shuxu</a:t>
            </a:r>
            <a:r>
              <a:rPr lang="en-US" altLang="zh-CN" sz="3800" dirty="0">
                <a:latin typeface="华文楷体"/>
                <a:ea typeface="华文楷体"/>
                <a:cs typeface="华文楷体"/>
              </a:rPr>
              <a:t>, Yi 2014, 40th COSPAR Scientific Assembly. Held 2-10</a:t>
            </a:r>
          </a:p>
          <a:p>
            <a:pPr marL="0" indent="0">
              <a:lnSpc>
                <a:spcPct val="120000"/>
              </a:lnSpc>
              <a:buNone/>
            </a:pPr>
            <a:r>
              <a:rPr lang="en-US" altLang="zh-CN" sz="3800" dirty="0">
                <a:latin typeface="华文楷体"/>
                <a:ea typeface="华文楷体"/>
                <a:cs typeface="华文楷体"/>
              </a:rPr>
              <a:t>August 2014, in Moscow, Russia, Abstract E1.20-4-14.</a:t>
            </a:r>
          </a:p>
          <a:p>
            <a:pPr>
              <a:lnSpc>
                <a:spcPct val="120000"/>
              </a:lnSpc>
            </a:pPr>
            <a:r>
              <a:rPr lang="en-US" altLang="zh-CN" sz="3800" dirty="0">
                <a:latin typeface="华文楷体"/>
                <a:ea typeface="华文楷体"/>
                <a:cs typeface="华文楷体"/>
              </a:rPr>
              <a:t>9</a:t>
            </a:r>
            <a:r>
              <a:rPr lang="zh-CN" altLang="en-US" sz="3800" dirty="0">
                <a:latin typeface="华文楷体"/>
                <a:ea typeface="华文楷体"/>
                <a:cs typeface="华文楷体"/>
              </a:rPr>
              <a:t>、</a:t>
            </a:r>
            <a:r>
              <a:rPr lang="en-US" altLang="zh-CN" sz="3800" dirty="0">
                <a:latin typeface="华文楷体"/>
                <a:ea typeface="华文楷体"/>
                <a:cs typeface="华文楷体"/>
              </a:rPr>
              <a:t>“Magnetic field evolution of Fermi gamma-ray millisecond pulsars”: </a:t>
            </a:r>
            <a:r>
              <a:rPr lang="en-US" altLang="zh-CN" sz="3800" dirty="0" err="1">
                <a:latin typeface="华文楷体"/>
                <a:ea typeface="华文楷体"/>
                <a:cs typeface="华文楷体"/>
              </a:rPr>
              <a:t>Shuang</a:t>
            </a:r>
            <a:r>
              <a:rPr lang="en-US" altLang="zh-CN" sz="3800" dirty="0">
                <a:latin typeface="华文楷体"/>
                <a:ea typeface="华文楷体"/>
                <a:cs typeface="华文楷体"/>
              </a:rPr>
              <a:t>-</a:t>
            </a:r>
            <a:r>
              <a:rPr lang="en-US" altLang="zh-CN" sz="3800" dirty="0" smtClean="0">
                <a:latin typeface="华文楷体"/>
                <a:ea typeface="华文楷体"/>
                <a:cs typeface="华文楷体"/>
              </a:rPr>
              <a:t>Nan Zhang</a:t>
            </a:r>
            <a:r>
              <a:rPr lang="en-US" altLang="zh-CN" sz="3800" dirty="0">
                <a:latin typeface="华文楷体"/>
                <a:ea typeface="华文楷体"/>
                <a:cs typeface="华文楷体"/>
              </a:rPr>
              <a:t>, Yi</a:t>
            </a:r>
            <a:r>
              <a:rPr lang="en-US" altLang="zh-CN" sz="3800" dirty="0" smtClean="0">
                <a:latin typeface="华文楷体"/>
                <a:ea typeface="华文楷体"/>
                <a:cs typeface="华文楷体"/>
              </a:rPr>
              <a:t>, </a:t>
            </a:r>
            <a:r>
              <a:rPr lang="en-US" altLang="zh-CN" sz="3800" dirty="0" err="1" smtClean="0">
                <a:latin typeface="华文楷体"/>
                <a:ea typeface="华文楷体"/>
                <a:cs typeface="华文楷体"/>
              </a:rPr>
              <a:t>Xie</a:t>
            </a:r>
            <a:r>
              <a:rPr lang="en-US" altLang="zh-CN" sz="3800" dirty="0">
                <a:latin typeface="华文楷体"/>
                <a:ea typeface="华文楷体"/>
                <a:cs typeface="华文楷体"/>
              </a:rPr>
              <a:t>, </a:t>
            </a:r>
            <a:r>
              <a:rPr lang="en-US" altLang="zh-CN" sz="3800" dirty="0" err="1">
                <a:latin typeface="华文楷体"/>
                <a:ea typeface="华文楷体"/>
                <a:cs typeface="华文楷体"/>
              </a:rPr>
              <a:t>Shuxu</a:t>
            </a:r>
            <a:r>
              <a:rPr lang="en-US" altLang="zh-CN" sz="3800" dirty="0">
                <a:latin typeface="华文楷体"/>
                <a:ea typeface="华文楷体"/>
                <a:cs typeface="华文楷体"/>
              </a:rPr>
              <a:t>, Yi 2014, 40th COSPAR Scientific Assembly. Held 2-10 </a:t>
            </a:r>
            <a:r>
              <a:rPr lang="en-US" altLang="zh-CN" sz="3800" dirty="0" smtClean="0">
                <a:latin typeface="华文楷体"/>
                <a:ea typeface="华文楷体"/>
                <a:cs typeface="华文楷体"/>
              </a:rPr>
              <a:t>August 2014</a:t>
            </a:r>
            <a:r>
              <a:rPr lang="en-US" altLang="zh-CN" sz="3800" dirty="0">
                <a:latin typeface="华文楷体"/>
                <a:ea typeface="华文楷体"/>
                <a:cs typeface="华文楷体"/>
              </a:rPr>
              <a:t>, in Moscow, Russia, Abstract E1.20-4-14.</a:t>
            </a:r>
          </a:p>
          <a:p>
            <a:pPr>
              <a:lnSpc>
                <a:spcPct val="120000"/>
              </a:lnSpc>
            </a:pPr>
            <a:r>
              <a:rPr lang="en-US" altLang="zh-CN" sz="3800" dirty="0">
                <a:latin typeface="华文楷体"/>
                <a:ea typeface="华文楷体"/>
                <a:cs typeface="华文楷体"/>
              </a:rPr>
              <a:t>10</a:t>
            </a:r>
            <a:r>
              <a:rPr lang="zh-CN" altLang="en-US" sz="3800" dirty="0">
                <a:latin typeface="华文楷体"/>
                <a:ea typeface="华文楷体"/>
                <a:cs typeface="华文楷体"/>
              </a:rPr>
              <a:t>、</a:t>
            </a:r>
            <a:r>
              <a:rPr lang="en-US" altLang="zh-CN" sz="3800" dirty="0">
                <a:latin typeface="华文楷体"/>
                <a:ea typeface="华文楷体"/>
                <a:cs typeface="华文楷体"/>
              </a:rPr>
              <a:t>“On a Common Misunderstanding of the </a:t>
            </a:r>
            <a:r>
              <a:rPr lang="en-US" altLang="zh-CN" sz="3800" dirty="0" err="1">
                <a:latin typeface="华文楷体"/>
                <a:ea typeface="华文楷体"/>
                <a:cs typeface="华文楷体"/>
              </a:rPr>
              <a:t>Birkhoff</a:t>
            </a:r>
            <a:r>
              <a:rPr lang="en-US" altLang="zh-CN" sz="3800" dirty="0">
                <a:latin typeface="华文楷体"/>
                <a:ea typeface="华文楷体"/>
                <a:cs typeface="华文楷体"/>
              </a:rPr>
              <a:t> Theorem and Light </a:t>
            </a:r>
            <a:r>
              <a:rPr lang="en-US" altLang="zh-CN" sz="3800" dirty="0" smtClean="0">
                <a:latin typeface="华文楷体"/>
                <a:ea typeface="华文楷体"/>
                <a:cs typeface="华文楷体"/>
              </a:rPr>
              <a:t>Deflection Calculation</a:t>
            </a:r>
            <a:r>
              <a:rPr lang="en-US" altLang="zh-CN" sz="3800" dirty="0">
                <a:latin typeface="华文楷体"/>
                <a:ea typeface="华文楷体"/>
                <a:cs typeface="华文楷体"/>
              </a:rPr>
              <a:t>: Generalized Shapiro Delay and its Possible Laboratory Test”: </a:t>
            </a:r>
            <a:r>
              <a:rPr lang="en-US" altLang="zh-CN" sz="3800" dirty="0" err="1">
                <a:latin typeface="华文楷体"/>
                <a:ea typeface="华文楷体"/>
                <a:cs typeface="华文楷体"/>
              </a:rPr>
              <a:t>Shuang</a:t>
            </a:r>
            <a:r>
              <a:rPr lang="en-US" altLang="zh-CN" sz="3800" dirty="0" smtClean="0">
                <a:latin typeface="华文楷体"/>
                <a:ea typeface="华文楷体"/>
                <a:cs typeface="华文楷体"/>
              </a:rPr>
              <a:t>-</a:t>
            </a:r>
            <a:r>
              <a:rPr lang="en-US" altLang="zh-CN" sz="3800" dirty="0">
                <a:latin typeface="华文楷体"/>
                <a:ea typeface="华文楷体"/>
                <a:cs typeface="华文楷体"/>
              </a:rPr>
              <a:t>Nan Zhang &amp; </a:t>
            </a:r>
            <a:r>
              <a:rPr lang="en-US" altLang="zh-CN" sz="3800" dirty="0" err="1">
                <a:latin typeface="华文楷体"/>
                <a:ea typeface="华文楷体"/>
                <a:cs typeface="华文楷体"/>
              </a:rPr>
              <a:t>Shuxu</a:t>
            </a:r>
            <a:r>
              <a:rPr lang="en-US" altLang="zh-CN" sz="3800" dirty="0">
                <a:latin typeface="华文楷体"/>
                <a:ea typeface="华文楷体"/>
                <a:cs typeface="华文楷体"/>
              </a:rPr>
              <a:t>, Yi 2012, International Journal of Modern Physics </a:t>
            </a:r>
            <a:r>
              <a:rPr lang="en-US" altLang="zh-CN" sz="3800" dirty="0" smtClean="0">
                <a:latin typeface="华文楷体"/>
                <a:ea typeface="华文楷体"/>
                <a:cs typeface="华文楷体"/>
              </a:rPr>
              <a:t>Conference Series</a:t>
            </a:r>
            <a:r>
              <a:rPr lang="en-US" altLang="zh-CN" sz="3800" dirty="0">
                <a:latin typeface="华文楷体"/>
                <a:ea typeface="华文楷体"/>
                <a:cs typeface="华文楷体"/>
              </a:rPr>
              <a:t>, 12, 419.</a:t>
            </a:r>
            <a:endParaRPr kumimoji="1" lang="zh-CN" altLang="en-US" sz="3800" dirty="0">
              <a:latin typeface="华文楷体"/>
              <a:ea typeface="华文楷体"/>
              <a:cs typeface="华文楷体"/>
            </a:endParaRPr>
          </a:p>
        </p:txBody>
      </p:sp>
    </p:spTree>
    <p:extLst>
      <p:ext uri="{BB962C8B-B14F-4D97-AF65-F5344CB8AC3E}">
        <p14:creationId xmlns:p14="http://schemas.microsoft.com/office/powerpoint/2010/main" val="18487591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屏幕快照 2016-05-09 下午1.06.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40" y="4515948"/>
            <a:ext cx="7745663" cy="2275211"/>
          </a:xfrm>
          <a:prstGeom prst="rect">
            <a:avLst/>
          </a:prstGeom>
        </p:spPr>
      </p:pic>
      <p:sp>
        <p:nvSpPr>
          <p:cNvPr id="3" name="内容占位符 2"/>
          <p:cNvSpPr>
            <a:spLocks noGrp="1"/>
          </p:cNvSpPr>
          <p:nvPr>
            <p:ph idx="1"/>
          </p:nvPr>
        </p:nvSpPr>
        <p:spPr/>
        <p:txBody>
          <a:bodyPr/>
          <a:lstStyle/>
          <a:p>
            <a:r>
              <a:rPr kumimoji="1" lang="zh-CN" altLang="en-US" dirty="0" smtClean="0"/>
              <a:t>观测情况</a:t>
            </a: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5" name="图片 4" descr="屏幕快照 2016-05-09 下午1.05.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73300"/>
            <a:ext cx="9144000" cy="2288435"/>
          </a:xfrm>
          <a:prstGeom prst="rect">
            <a:avLst/>
          </a:prstGeom>
        </p:spPr>
      </p:pic>
      <p:sp>
        <p:nvSpPr>
          <p:cNvPr id="7" name="文本框 6"/>
          <p:cNvSpPr txBox="1"/>
          <p:nvPr/>
        </p:nvSpPr>
        <p:spPr>
          <a:xfrm>
            <a:off x="2900945" y="5120113"/>
            <a:ext cx="858791" cy="369332"/>
          </a:xfrm>
          <a:prstGeom prst="rect">
            <a:avLst/>
          </a:prstGeom>
          <a:noFill/>
        </p:spPr>
        <p:txBody>
          <a:bodyPr wrap="none" rtlCol="0">
            <a:spAutoFit/>
          </a:bodyPr>
          <a:lstStyle/>
          <a:p>
            <a:r>
              <a:rPr kumimoji="1" lang="en-US" altLang="zh-CN" dirty="0" smtClean="0">
                <a:solidFill>
                  <a:srgbClr val="FF0000"/>
                </a:solidFill>
              </a:rPr>
              <a:t>2011/6</a:t>
            </a:r>
            <a:endParaRPr kumimoji="1" lang="zh-CN" altLang="en-US" dirty="0">
              <a:solidFill>
                <a:srgbClr val="FF0000"/>
              </a:solidFill>
            </a:endParaRPr>
          </a:p>
        </p:txBody>
      </p:sp>
      <p:sp>
        <p:nvSpPr>
          <p:cNvPr id="8" name="文本框 7"/>
          <p:cNvSpPr txBox="1"/>
          <p:nvPr/>
        </p:nvSpPr>
        <p:spPr>
          <a:xfrm>
            <a:off x="6911494" y="5155245"/>
            <a:ext cx="858791" cy="369332"/>
          </a:xfrm>
          <a:prstGeom prst="rect">
            <a:avLst/>
          </a:prstGeom>
          <a:noFill/>
        </p:spPr>
        <p:txBody>
          <a:bodyPr wrap="none" rtlCol="0">
            <a:spAutoFit/>
          </a:bodyPr>
          <a:lstStyle/>
          <a:p>
            <a:r>
              <a:rPr kumimoji="1" lang="en-US" altLang="zh-CN" dirty="0" smtClean="0">
                <a:solidFill>
                  <a:srgbClr val="FF0000"/>
                </a:solidFill>
              </a:rPr>
              <a:t>2013/5</a:t>
            </a:r>
            <a:endParaRPr kumimoji="1" lang="zh-CN" altLang="en-US" dirty="0">
              <a:solidFill>
                <a:srgbClr val="FF0000"/>
              </a:solidFill>
            </a:endParaRPr>
          </a:p>
        </p:txBody>
      </p:sp>
    </p:spTree>
    <p:extLst>
      <p:ext uri="{BB962C8B-B14F-4D97-AF65-F5344CB8AC3E}">
        <p14:creationId xmlns:p14="http://schemas.microsoft.com/office/powerpoint/2010/main" val="14989764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BXK2814_x0018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8"/>
            <a:ext cx="9144000" cy="6858000"/>
          </a:xfrm>
          <a:prstGeom prst="rect">
            <a:avLst/>
          </a:prstGeom>
        </p:spPr>
      </p:pic>
      <p:sp>
        <p:nvSpPr>
          <p:cNvPr id="3" name="内容占位符 2"/>
          <p:cNvSpPr>
            <a:spLocks noGrp="1"/>
          </p:cNvSpPr>
          <p:nvPr>
            <p:ph idx="1"/>
          </p:nvPr>
        </p:nvSpPr>
        <p:spPr>
          <a:xfrm>
            <a:off x="457200" y="3686190"/>
            <a:ext cx="8229600" cy="4525963"/>
          </a:xfrm>
        </p:spPr>
        <p:txBody>
          <a:bodyPr>
            <a:normAutofit/>
          </a:bodyPr>
          <a:lstStyle/>
          <a:p>
            <a:pPr marL="0" indent="0" algn="ctr">
              <a:buNone/>
            </a:pPr>
            <a:r>
              <a:rPr kumimoji="1" lang="en-US" altLang="zh-CN" dirty="0" smtClean="0">
                <a:ln w="18415" cmpd="sng">
                  <a:solidFill>
                    <a:srgbClr val="FFFFFF"/>
                  </a:solidFill>
                  <a:prstDash val="solid"/>
                </a:ln>
                <a:solidFill>
                  <a:srgbClr val="FFFFFF"/>
                </a:solidFill>
                <a:effectLst>
                  <a:innerShdw blurRad="63500" dist="50800" dir="18900000">
                    <a:prstClr val="black">
                      <a:alpha val="50000"/>
                    </a:prstClr>
                  </a:innerShdw>
                </a:effectLst>
                <a:latin typeface="Edwardian Script ITC"/>
                <a:cs typeface="Edwardian Script ITC"/>
              </a:rPr>
              <a:t>Moon river, wider than a mile, I’m crossing you in style, some day!</a:t>
            </a:r>
          </a:p>
          <a:p>
            <a:pPr marL="0" indent="0" algn="ctr">
              <a:buNone/>
            </a:pPr>
            <a:r>
              <a:rPr kumimoji="1" lang="en-US" altLang="zh-CN" dirty="0" smtClean="0">
                <a:ln w="18415" cmpd="sng">
                  <a:solidFill>
                    <a:srgbClr val="FFFFFF"/>
                  </a:solidFill>
                  <a:prstDash val="solid"/>
                </a:ln>
                <a:solidFill>
                  <a:srgbClr val="FFFFFF"/>
                </a:solidFill>
                <a:effectLst>
                  <a:innerShdw blurRad="63500" dist="50800" dir="18900000">
                    <a:prstClr val="black">
                      <a:alpha val="50000"/>
                    </a:prstClr>
                  </a:innerShdw>
                </a:effectLst>
                <a:latin typeface="Edwardian Script ITC"/>
                <a:cs typeface="Edwardian Script ITC"/>
              </a:rPr>
              <a:t>Oh dream maker, you heart breaker,</a:t>
            </a:r>
          </a:p>
          <a:p>
            <a:pPr marL="0" indent="0" algn="ctr">
              <a:buNone/>
            </a:pPr>
            <a:r>
              <a:rPr kumimoji="1" lang="en-US" altLang="zh-CN" dirty="0" smtClean="0">
                <a:ln w="18415" cmpd="sng">
                  <a:solidFill>
                    <a:srgbClr val="FFFFFF"/>
                  </a:solidFill>
                  <a:prstDash val="solid"/>
                </a:ln>
                <a:solidFill>
                  <a:srgbClr val="FFFFFF"/>
                </a:solidFill>
                <a:effectLst>
                  <a:innerShdw blurRad="63500" dist="50800" dir="18900000">
                    <a:prstClr val="black">
                      <a:alpha val="50000"/>
                    </a:prstClr>
                  </a:innerShdw>
                </a:effectLst>
                <a:latin typeface="Edwardian Script ITC"/>
                <a:cs typeface="Edwardian Script ITC"/>
              </a:rPr>
              <a:t>Wherever you’re going, I’m going your way. </a:t>
            </a:r>
          </a:p>
        </p:txBody>
      </p:sp>
    </p:spTree>
    <p:extLst>
      <p:ext uri="{BB962C8B-B14F-4D97-AF65-F5344CB8AC3E}">
        <p14:creationId xmlns:p14="http://schemas.microsoft.com/office/powerpoint/2010/main" val="15438163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屏幕快照 2016-05-09 下午1.16.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612" y="1815432"/>
            <a:ext cx="6096000" cy="1346200"/>
          </a:xfrm>
          <a:prstGeom prst="rect">
            <a:avLst/>
          </a:prstGeom>
        </p:spPr>
      </p:pic>
      <p:sp>
        <p:nvSpPr>
          <p:cNvPr id="3" name="内容占位符 2"/>
          <p:cNvSpPr>
            <a:spLocks noGrp="1"/>
          </p:cNvSpPr>
          <p:nvPr>
            <p:ph idx="1"/>
          </p:nvPr>
        </p:nvSpPr>
        <p:spPr/>
        <p:txBody>
          <a:bodyPr/>
          <a:lstStyle/>
          <a:p>
            <a:r>
              <a:rPr kumimoji="1" lang="zh-CN" altLang="en-US" dirty="0" smtClean="0"/>
              <a:t>数据处理</a:t>
            </a:r>
            <a:endParaRPr kumimoji="1" lang="en-US" altLang="zh-CN" dirty="0" smtClean="0"/>
          </a:p>
          <a:p>
            <a:pPr lvl="1"/>
            <a:r>
              <a:rPr kumimoji="1" lang="zh-CN" altLang="en-US" dirty="0" smtClean="0"/>
              <a:t>消色散</a:t>
            </a:r>
            <a:endParaRPr kumimoji="1" lang="en-US" altLang="zh-CN" dirty="0" smtClean="0"/>
          </a:p>
          <a:p>
            <a:pPr marL="0" indent="0">
              <a:buNone/>
            </a:pPr>
            <a:endParaRPr kumimoji="1" lang="en-US" altLang="zh-CN" sz="2800" dirty="0">
              <a:latin typeface="华文楷体"/>
              <a:ea typeface="华文楷体"/>
              <a:cs typeface="华文楷体"/>
            </a:endParaRPr>
          </a:p>
          <a:p>
            <a:pPr marL="0" indent="0">
              <a:buNone/>
            </a:pPr>
            <a:r>
              <a:rPr kumimoji="1" lang="en-US" altLang="zh-CN" sz="2800" dirty="0" smtClean="0">
                <a:latin typeface="华文楷体"/>
                <a:ea typeface="华文楷体"/>
                <a:cs typeface="华文楷体"/>
              </a:rPr>
              <a:t>	</a:t>
            </a:r>
          </a:p>
          <a:p>
            <a:pPr marL="0" indent="0">
              <a:buNone/>
            </a:pPr>
            <a:r>
              <a:rPr kumimoji="1" lang="en-US" altLang="zh-CN" sz="2800" dirty="0">
                <a:latin typeface="华文楷体"/>
                <a:ea typeface="华文楷体"/>
                <a:cs typeface="华文楷体"/>
              </a:rPr>
              <a:t>	</a:t>
            </a:r>
            <a:r>
              <a:rPr kumimoji="1" lang="zh-CN" altLang="en-US" sz="2800" dirty="0" smtClean="0">
                <a:latin typeface="华文楷体"/>
                <a:ea typeface="华文楷体"/>
                <a:cs typeface="华文楷体"/>
              </a:rPr>
              <a:t>随时间变化的色散量</a:t>
            </a:r>
            <a:r>
              <a:rPr kumimoji="1" lang="zh-CN" altLang="en-US" sz="2800" dirty="0" smtClean="0">
                <a:latin typeface="Wingdings"/>
                <a:ea typeface="Wingdings"/>
                <a:cs typeface="Wingdings"/>
                <a:sym typeface="Wingdings"/>
              </a:rPr>
              <a:t></a:t>
            </a:r>
            <a:r>
              <a:rPr kumimoji="1" lang="zh-CN" altLang="en-US" sz="2800" dirty="0" smtClean="0">
                <a:latin typeface="华文楷体"/>
                <a:ea typeface="华文楷体"/>
                <a:cs typeface="华文楷体"/>
                <a:sym typeface="Wingdings"/>
              </a:rPr>
              <a:t>额外的计时残差</a:t>
            </a:r>
            <a:endParaRPr kumimoji="1" lang="zh-CN" altLang="en-US" sz="2800" dirty="0">
              <a:latin typeface="华文楷体"/>
              <a:ea typeface="华文楷体"/>
              <a:cs typeface="华文楷体"/>
            </a:endParaRPr>
          </a:p>
        </p:txBody>
      </p:sp>
      <p:sp>
        <p:nvSpPr>
          <p:cNvPr id="5"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9" name="图片 8"/>
          <p:cNvPicPr>
            <a:picLocks noChangeAspect="1"/>
          </p:cNvPicPr>
          <p:nvPr/>
        </p:nvPicPr>
        <p:blipFill>
          <a:blip r:embed="rId4"/>
          <a:stretch>
            <a:fillRect/>
          </a:stretch>
        </p:blipFill>
        <p:spPr>
          <a:xfrm>
            <a:off x="4277542" y="2774282"/>
            <a:ext cx="2781300" cy="774700"/>
          </a:xfrm>
          <a:prstGeom prst="rect">
            <a:avLst/>
          </a:prstGeom>
        </p:spPr>
      </p:pic>
      <p:grpSp>
        <p:nvGrpSpPr>
          <p:cNvPr id="54" name="组 53"/>
          <p:cNvGrpSpPr/>
          <p:nvPr/>
        </p:nvGrpSpPr>
        <p:grpSpPr>
          <a:xfrm>
            <a:off x="537323" y="4301208"/>
            <a:ext cx="7512780" cy="1183234"/>
            <a:chOff x="537323" y="3940272"/>
            <a:chExt cx="7512780" cy="1183234"/>
          </a:xfrm>
        </p:grpSpPr>
        <p:sp>
          <p:nvSpPr>
            <p:cNvPr id="10" name="文本框 9"/>
            <p:cNvSpPr txBox="1"/>
            <p:nvPr/>
          </p:nvSpPr>
          <p:spPr>
            <a:xfrm>
              <a:off x="2367357" y="3940272"/>
              <a:ext cx="1531188" cy="323165"/>
            </a:xfrm>
            <a:prstGeom prst="rect">
              <a:avLst/>
            </a:prstGeom>
            <a:noFill/>
          </p:spPr>
          <p:txBody>
            <a:bodyPr wrap="none" rtlCol="0">
              <a:spAutoFit/>
            </a:bodyPr>
            <a:lstStyle/>
            <a:p>
              <a:r>
                <a:rPr kumimoji="1" lang="zh-CN" altLang="en-US" sz="1500" dirty="0" smtClean="0"/>
                <a:t>初始</a:t>
              </a:r>
              <a:r>
                <a:rPr kumimoji="1" lang="en-US" altLang="zh-CN" sz="1500" dirty="0" err="1" smtClean="0"/>
                <a:t>DM</a:t>
              </a:r>
              <a:r>
                <a:rPr kumimoji="1" lang="en-US" altLang="zh-CN" sz="1500" baseline="-25000" dirty="0" err="1" smtClean="0"/>
                <a:t>ti</a:t>
              </a:r>
              <a:r>
                <a:rPr kumimoji="1" lang="en-US" altLang="zh-CN" sz="1500" baseline="-25000" dirty="0" smtClean="0"/>
                <a:t> </a:t>
              </a:r>
              <a:r>
                <a:rPr kumimoji="1" lang="zh-CN" altLang="en-US" sz="1500" dirty="0" smtClean="0"/>
                <a:t>消色散</a:t>
              </a:r>
              <a:endParaRPr kumimoji="1" lang="zh-CN" altLang="en-US" sz="1500" dirty="0"/>
            </a:p>
          </p:txBody>
        </p:sp>
        <p:sp>
          <p:nvSpPr>
            <p:cNvPr id="11" name="文本框 10"/>
            <p:cNvSpPr txBox="1"/>
            <p:nvPr/>
          </p:nvSpPr>
          <p:spPr>
            <a:xfrm>
              <a:off x="537323" y="4754174"/>
              <a:ext cx="2364750" cy="369332"/>
            </a:xfrm>
            <a:prstGeom prst="rect">
              <a:avLst/>
            </a:prstGeom>
            <a:noFill/>
          </p:spPr>
          <p:txBody>
            <a:bodyPr wrap="none" rtlCol="0">
              <a:spAutoFit/>
            </a:bodyPr>
            <a:lstStyle/>
            <a:p>
              <a:r>
                <a:rPr kumimoji="1" lang="en-US" altLang="zh-CN" dirty="0" smtClean="0"/>
                <a:t>WSRT350</a:t>
              </a:r>
              <a:r>
                <a:rPr kumimoji="1" lang="zh-CN" altLang="en-US" dirty="0" smtClean="0"/>
                <a:t>的</a:t>
              </a:r>
              <a:r>
                <a:rPr kumimoji="1" lang="en-US" altLang="zh-CN" dirty="0" smtClean="0"/>
                <a:t>512</a:t>
              </a:r>
              <a:r>
                <a:rPr kumimoji="1" lang="zh-CN" altLang="en-US" dirty="0" smtClean="0"/>
                <a:t>个频道</a:t>
              </a:r>
              <a:endParaRPr kumimoji="1" lang="zh-CN" altLang="en-US" dirty="0"/>
            </a:p>
          </p:txBody>
        </p:sp>
        <p:sp>
          <p:nvSpPr>
            <p:cNvPr id="12" name="文本框 11"/>
            <p:cNvSpPr txBox="1"/>
            <p:nvPr/>
          </p:nvSpPr>
          <p:spPr>
            <a:xfrm>
              <a:off x="3756526" y="4754174"/>
              <a:ext cx="2559377" cy="369332"/>
            </a:xfrm>
            <a:prstGeom prst="rect">
              <a:avLst/>
            </a:prstGeom>
            <a:noFill/>
          </p:spPr>
          <p:txBody>
            <a:bodyPr wrap="none" rtlCol="0">
              <a:spAutoFit/>
            </a:bodyPr>
            <a:lstStyle/>
            <a:p>
              <a:r>
                <a:rPr kumimoji="1" lang="zh-CN" altLang="en-US" dirty="0" smtClean="0"/>
                <a:t>平均脉冲轮廓</a:t>
              </a:r>
              <a:r>
                <a:rPr kumimoji="1" lang="en-US" altLang="zh-CN" dirty="0" smtClean="0"/>
                <a:t>@350MHz</a:t>
              </a:r>
              <a:endParaRPr kumimoji="1" lang="zh-CN" altLang="en-US" dirty="0"/>
            </a:p>
          </p:txBody>
        </p:sp>
        <p:cxnSp>
          <p:nvCxnSpPr>
            <p:cNvPr id="14" name="直线箭头连接符 13"/>
            <p:cNvCxnSpPr/>
            <p:nvPr/>
          </p:nvCxnSpPr>
          <p:spPr>
            <a:xfrm>
              <a:off x="2902073" y="4952208"/>
              <a:ext cx="85445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直线箭头连接符 16"/>
            <p:cNvCxnSpPr>
              <a:stCxn id="10" idx="2"/>
            </p:cNvCxnSpPr>
            <p:nvPr/>
          </p:nvCxnSpPr>
          <p:spPr>
            <a:xfrm>
              <a:off x="3132951" y="4263437"/>
              <a:ext cx="0" cy="6001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文本框 20"/>
            <p:cNvSpPr txBox="1"/>
            <p:nvPr/>
          </p:nvSpPr>
          <p:spPr>
            <a:xfrm>
              <a:off x="6884737" y="4754174"/>
              <a:ext cx="1165366" cy="369332"/>
            </a:xfrm>
            <a:prstGeom prst="rect">
              <a:avLst/>
            </a:prstGeom>
            <a:noFill/>
          </p:spPr>
          <p:txBody>
            <a:bodyPr wrap="none" rtlCol="0">
              <a:spAutoFit/>
            </a:bodyPr>
            <a:lstStyle/>
            <a:p>
              <a:r>
                <a:rPr kumimoji="1" lang="en-US" altLang="zh-CN" dirty="0" smtClean="0"/>
                <a:t>512</a:t>
              </a:r>
              <a:r>
                <a:rPr kumimoji="1" lang="zh-CN" altLang="en-US" dirty="0" smtClean="0"/>
                <a:t>个</a:t>
              </a:r>
              <a:r>
                <a:rPr kumimoji="1" lang="en-US" altLang="zh-CN" dirty="0" smtClean="0"/>
                <a:t>TOA</a:t>
              </a:r>
              <a:endParaRPr kumimoji="1" lang="zh-CN" altLang="en-US" dirty="0"/>
            </a:p>
          </p:txBody>
        </p:sp>
        <p:cxnSp>
          <p:nvCxnSpPr>
            <p:cNvPr id="23" name="直线箭头连接符 22"/>
            <p:cNvCxnSpPr>
              <a:stCxn id="12" idx="3"/>
              <a:endCxn id="21" idx="1"/>
            </p:cNvCxnSpPr>
            <p:nvPr/>
          </p:nvCxnSpPr>
          <p:spPr>
            <a:xfrm>
              <a:off x="6315903" y="4938840"/>
              <a:ext cx="5688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直线箭头连接符 50"/>
            <p:cNvCxnSpPr/>
            <p:nvPr/>
          </p:nvCxnSpPr>
          <p:spPr>
            <a:xfrm>
              <a:off x="6577267" y="4384842"/>
              <a:ext cx="0" cy="3693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肘形连接符 52"/>
            <p:cNvCxnSpPr>
              <a:stCxn id="11" idx="0"/>
            </p:cNvCxnSpPr>
            <p:nvPr/>
          </p:nvCxnSpPr>
          <p:spPr>
            <a:xfrm rot="5400000" flipH="1" flipV="1">
              <a:off x="3963816" y="2140724"/>
              <a:ext cx="369332" cy="4857569"/>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56" name="文本框 55"/>
          <p:cNvSpPr txBox="1"/>
          <p:nvPr/>
        </p:nvSpPr>
        <p:spPr>
          <a:xfrm>
            <a:off x="6142114" y="5322859"/>
            <a:ext cx="954107" cy="323165"/>
          </a:xfrm>
          <a:prstGeom prst="rect">
            <a:avLst/>
          </a:prstGeom>
          <a:noFill/>
        </p:spPr>
        <p:txBody>
          <a:bodyPr wrap="none" rtlCol="0">
            <a:spAutoFit/>
          </a:bodyPr>
          <a:lstStyle/>
          <a:p>
            <a:r>
              <a:rPr kumimoji="1" lang="zh-CN" altLang="en-US" sz="1500" dirty="0" smtClean="0"/>
              <a:t>交叉相关</a:t>
            </a:r>
            <a:endParaRPr kumimoji="1" lang="zh-CN" altLang="en-US" sz="1500" dirty="0"/>
          </a:p>
        </p:txBody>
      </p:sp>
      <p:sp>
        <p:nvSpPr>
          <p:cNvPr id="58" name="文本框 57"/>
          <p:cNvSpPr txBox="1"/>
          <p:nvPr/>
        </p:nvSpPr>
        <p:spPr>
          <a:xfrm>
            <a:off x="6924841" y="5872171"/>
            <a:ext cx="1071440" cy="369332"/>
          </a:xfrm>
          <a:prstGeom prst="rect">
            <a:avLst/>
          </a:prstGeom>
          <a:noFill/>
        </p:spPr>
        <p:txBody>
          <a:bodyPr wrap="none" rtlCol="0">
            <a:spAutoFit/>
          </a:bodyPr>
          <a:lstStyle/>
          <a:p>
            <a:r>
              <a:rPr kumimoji="1" lang="zh-CN" altLang="en-US" dirty="0" smtClean="0"/>
              <a:t>新的</a:t>
            </a:r>
            <a:r>
              <a:rPr kumimoji="1" lang="en-US" altLang="zh-CN" dirty="0" err="1" smtClean="0"/>
              <a:t>DM</a:t>
            </a:r>
            <a:r>
              <a:rPr kumimoji="1" lang="en-US" altLang="zh-CN" baseline="-25000" dirty="0" err="1" smtClean="0"/>
              <a:t>ti</a:t>
            </a:r>
            <a:endParaRPr kumimoji="1" lang="zh-CN" altLang="en-US" dirty="0"/>
          </a:p>
        </p:txBody>
      </p:sp>
      <p:cxnSp>
        <p:nvCxnSpPr>
          <p:cNvPr id="60" name="直线箭头连接符 59"/>
          <p:cNvCxnSpPr/>
          <p:nvPr/>
        </p:nvCxnSpPr>
        <p:spPr>
          <a:xfrm>
            <a:off x="7467420" y="5484442"/>
            <a:ext cx="6509" cy="467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肘形连接符 61"/>
          <p:cNvCxnSpPr>
            <a:stCxn id="58" idx="1"/>
          </p:cNvCxnSpPr>
          <p:nvPr/>
        </p:nvCxnSpPr>
        <p:spPr>
          <a:xfrm rot="10800000">
            <a:off x="3132951" y="5404235"/>
            <a:ext cx="3791891" cy="652603"/>
          </a:xfrm>
          <a:prstGeom prst="bentConnector3">
            <a:avLst>
              <a:gd name="adj1" fmla="val 9971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8848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 7"/>
          <p:cNvGrpSpPr/>
          <p:nvPr/>
        </p:nvGrpSpPr>
        <p:grpSpPr>
          <a:xfrm rot="16200000">
            <a:off x="2401614" y="1767157"/>
            <a:ext cx="5021678" cy="4710525"/>
            <a:chOff x="682924" y="2037736"/>
            <a:chExt cx="5021678" cy="4710525"/>
          </a:xfrm>
        </p:grpSpPr>
        <p:pic>
          <p:nvPicPr>
            <p:cNvPr id="6" name="图片 5" descr="屏幕快照 2016-05-09 下午1.54.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06291" y="3249950"/>
              <a:ext cx="4710525" cy="2286097"/>
            </a:xfrm>
            <a:prstGeom prst="rect">
              <a:avLst/>
            </a:prstGeom>
          </p:spPr>
        </p:pic>
        <p:pic>
          <p:nvPicPr>
            <p:cNvPr id="7" name="图片 6" descr="屏幕快照 2016-05-09 下午1.57.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0423" y="3102490"/>
              <a:ext cx="4435643" cy="2748950"/>
            </a:xfrm>
            <a:prstGeom prst="rect">
              <a:avLst/>
            </a:prstGeom>
          </p:spPr>
        </p:pic>
      </p:grpSp>
      <p:sp>
        <p:nvSpPr>
          <p:cNvPr id="3" name="内容占位符 2"/>
          <p:cNvSpPr>
            <a:spLocks noGrp="1"/>
          </p:cNvSpPr>
          <p:nvPr>
            <p:ph idx="1"/>
          </p:nvPr>
        </p:nvSpPr>
        <p:spPr/>
        <p:txBody>
          <a:bodyPr/>
          <a:lstStyle/>
          <a:p>
            <a:r>
              <a:rPr kumimoji="1" lang="zh-CN" altLang="en-US" dirty="0" smtClean="0"/>
              <a:t>数据处理</a:t>
            </a:r>
            <a:endParaRPr kumimoji="1" lang="en-US" altLang="zh-CN" dirty="0"/>
          </a:p>
          <a:p>
            <a:pPr lvl="1"/>
            <a:r>
              <a:rPr kumimoji="1" lang="zh-CN" altLang="en-US" dirty="0"/>
              <a:t>消色散</a:t>
            </a:r>
            <a:endParaRPr kumimoji="1" lang="en-US" altLang="zh-CN" dirty="0"/>
          </a:p>
          <a:p>
            <a:pPr lvl="1"/>
            <a:endParaRPr kumimoji="1" lang="en-US" altLang="zh-CN" dirty="0" smtClean="0"/>
          </a:p>
          <a:p>
            <a:endParaRPr kumimoji="1" lang="en-US" altLang="zh-CN" dirty="0"/>
          </a:p>
          <a:p>
            <a:pPr marL="0" indent="0">
              <a:buNone/>
            </a:pPr>
            <a:endParaRPr kumimoji="1" lang="zh-CN" altLang="en-US" dirty="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sp>
        <p:nvSpPr>
          <p:cNvPr id="9" name="文本框 8"/>
          <p:cNvSpPr txBox="1"/>
          <p:nvPr/>
        </p:nvSpPr>
        <p:spPr>
          <a:xfrm>
            <a:off x="1203187" y="4678951"/>
            <a:ext cx="1201884" cy="923330"/>
          </a:xfrm>
          <a:prstGeom prst="rect">
            <a:avLst/>
          </a:prstGeom>
          <a:noFill/>
        </p:spPr>
        <p:txBody>
          <a:bodyPr wrap="none" rtlCol="0">
            <a:spAutoFit/>
          </a:bodyPr>
          <a:lstStyle/>
          <a:p>
            <a:pPr algn="r"/>
            <a:r>
              <a:rPr kumimoji="1" lang="en-US" altLang="zh-CN" dirty="0" smtClean="0">
                <a:solidFill>
                  <a:srgbClr val="0000FF"/>
                </a:solidFill>
              </a:rPr>
              <a:t>WSRT1380</a:t>
            </a:r>
            <a:r>
              <a:rPr kumimoji="1" lang="en-US" altLang="zh-CN" dirty="0" smtClean="0"/>
              <a:t> </a:t>
            </a:r>
          </a:p>
          <a:p>
            <a:pPr algn="r"/>
            <a:r>
              <a:rPr kumimoji="1" lang="en-US" altLang="zh-CN" dirty="0" smtClean="0">
                <a:solidFill>
                  <a:srgbClr val="FF0000"/>
                </a:solidFill>
              </a:rPr>
              <a:t>42FT</a:t>
            </a:r>
          </a:p>
          <a:p>
            <a:pPr algn="r"/>
            <a:r>
              <a:rPr kumimoji="1" lang="en-US" altLang="zh-CN" dirty="0" smtClean="0"/>
              <a:t>WSRT350</a:t>
            </a:r>
            <a:endParaRPr kumimoji="1" lang="zh-CN" altLang="en-US" dirty="0"/>
          </a:p>
        </p:txBody>
      </p:sp>
      <p:sp>
        <p:nvSpPr>
          <p:cNvPr id="10" name="文本框 9"/>
          <p:cNvSpPr txBox="1"/>
          <p:nvPr/>
        </p:nvSpPr>
        <p:spPr>
          <a:xfrm>
            <a:off x="7218947" y="5280526"/>
            <a:ext cx="1107996" cy="646331"/>
          </a:xfrm>
          <a:prstGeom prst="rect">
            <a:avLst/>
          </a:prstGeom>
          <a:noFill/>
        </p:spPr>
        <p:txBody>
          <a:bodyPr wrap="none" rtlCol="0">
            <a:spAutoFit/>
          </a:bodyPr>
          <a:lstStyle/>
          <a:p>
            <a:r>
              <a:rPr kumimoji="1" lang="zh-CN" altLang="en-US" dirty="0" smtClean="0"/>
              <a:t>频率越低</a:t>
            </a:r>
            <a:endParaRPr kumimoji="1" lang="en-US" altLang="zh-CN" dirty="0" smtClean="0"/>
          </a:p>
          <a:p>
            <a:r>
              <a:rPr kumimoji="1" lang="zh-CN" altLang="en-US" dirty="0" smtClean="0"/>
              <a:t>结构越大</a:t>
            </a:r>
            <a:endParaRPr kumimoji="1" lang="zh-CN" altLang="en-US" dirty="0"/>
          </a:p>
        </p:txBody>
      </p:sp>
      <p:cxnSp>
        <p:nvCxnSpPr>
          <p:cNvPr id="14" name="肘形连接符 13"/>
          <p:cNvCxnSpPr/>
          <p:nvPr/>
        </p:nvCxnSpPr>
        <p:spPr>
          <a:xfrm rot="16200000" flipV="1">
            <a:off x="6003391" y="3631283"/>
            <a:ext cx="2525896" cy="772589"/>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7606645" y="3897678"/>
            <a:ext cx="1338828" cy="646331"/>
          </a:xfrm>
          <a:prstGeom prst="rect">
            <a:avLst/>
          </a:prstGeom>
          <a:noFill/>
        </p:spPr>
        <p:txBody>
          <a:bodyPr wrap="none" rtlCol="0">
            <a:spAutoFit/>
          </a:bodyPr>
          <a:lstStyle/>
          <a:p>
            <a:r>
              <a:rPr kumimoji="1" lang="zh-CN" altLang="en-US" dirty="0" smtClean="0"/>
              <a:t>不完全准确</a:t>
            </a:r>
            <a:endParaRPr kumimoji="1" lang="en-US" altLang="zh-CN" dirty="0" smtClean="0"/>
          </a:p>
          <a:p>
            <a:r>
              <a:rPr kumimoji="1" lang="zh-CN" altLang="en-US" dirty="0" smtClean="0"/>
              <a:t>的</a:t>
            </a:r>
            <a:r>
              <a:rPr kumimoji="1" lang="en-US" altLang="zh-CN" dirty="0" err="1" smtClean="0"/>
              <a:t>DM</a:t>
            </a:r>
            <a:r>
              <a:rPr kumimoji="1" lang="en-US" altLang="zh-CN" baseline="-25000" dirty="0" err="1" smtClean="0"/>
              <a:t>ti</a:t>
            </a:r>
            <a:endParaRPr kumimoji="1" lang="zh-CN" altLang="en-US" dirty="0"/>
          </a:p>
        </p:txBody>
      </p:sp>
    </p:spTree>
    <p:extLst>
      <p:ext uri="{BB962C8B-B14F-4D97-AF65-F5344CB8AC3E}">
        <p14:creationId xmlns:p14="http://schemas.microsoft.com/office/powerpoint/2010/main" val="20892626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smtClean="0"/>
              <a:t>数据处理</a:t>
            </a:r>
            <a:endParaRPr kumimoji="1" lang="en-US" altLang="zh-CN" dirty="0" smtClean="0"/>
          </a:p>
          <a:p>
            <a:pPr lvl="1"/>
            <a:r>
              <a:rPr kumimoji="1" lang="zh-CN" altLang="en-US" dirty="0" smtClean="0"/>
              <a:t>修正星际介质散射对低频脉冲轮廓的影响</a:t>
            </a:r>
            <a:endParaRPr kumimoji="1" lang="en-US" altLang="zh-CN" dirty="0" smtClean="0"/>
          </a:p>
          <a:p>
            <a:pPr marL="457200" lvl="1" indent="0">
              <a:buNone/>
            </a:pPr>
            <a:endParaRPr kumimoji="1" lang="en-US" altLang="zh-CN" dirty="0" smtClean="0"/>
          </a:p>
          <a:p>
            <a:pPr marL="457200" lvl="1" indent="0">
              <a:buNone/>
            </a:pPr>
            <a:endParaRPr kumimoji="1" lang="en-US" altLang="zh-CN" dirty="0" smtClean="0"/>
          </a:p>
        </p:txBody>
      </p:sp>
      <p:sp>
        <p:nvSpPr>
          <p:cNvPr id="4" name="标题 1"/>
          <p:cNvSpPr>
            <a:spLocks noGrp="1"/>
          </p:cNvSpPr>
          <p:nvPr>
            <p:ph type="title"/>
          </p:nvPr>
        </p:nvSpPr>
        <p:spPr/>
        <p:txBody>
          <a:bodyPr>
            <a:normAutofit fontScale="90000"/>
          </a:bodyPr>
          <a:lstStyle/>
          <a:p>
            <a:pPr algn="l"/>
            <a:r>
              <a:rPr kumimoji="1" lang="zh-CN" altLang="en-US" sz="3300" dirty="0" smtClean="0"/>
              <a:t>博士期间工作之一</a:t>
            </a:r>
            <a:r>
              <a:rPr kumimoji="1" lang="en-US" altLang="zh-CN" dirty="0" smtClean="0"/>
              <a:t/>
            </a:r>
            <a:br>
              <a:rPr kumimoji="1" lang="en-US" altLang="zh-CN" dirty="0" smtClean="0"/>
            </a:br>
            <a:r>
              <a:rPr kumimoji="1" lang="zh-CN" altLang="en-US" sz="2200" dirty="0" smtClean="0">
                <a:solidFill>
                  <a:srgbClr val="FF0000"/>
                </a:solidFill>
                <a:latin typeface="仿宋"/>
                <a:ea typeface="仿宋"/>
                <a:cs typeface="仿宋"/>
              </a:rPr>
              <a:t>利用单一脉冲星</a:t>
            </a:r>
            <a:r>
              <a:rPr kumimoji="1" lang="en-US" altLang="zh-CN" sz="2200" dirty="0" smtClean="0">
                <a:solidFill>
                  <a:srgbClr val="FF0000"/>
                </a:solidFill>
                <a:latin typeface="仿宋"/>
                <a:ea typeface="仿宋"/>
                <a:cs typeface="仿宋"/>
              </a:rPr>
              <a:t> PSR B1937+21 </a:t>
            </a:r>
            <a:r>
              <a:rPr kumimoji="1" lang="zh-CN" altLang="en-US" sz="2200" dirty="0" smtClean="0">
                <a:solidFill>
                  <a:srgbClr val="FF0000"/>
                </a:solidFill>
                <a:latin typeface="仿宋"/>
                <a:ea typeface="仿宋"/>
                <a:cs typeface="仿宋"/>
              </a:rPr>
              <a:t>的计时数据限制引力波单源强度</a:t>
            </a:r>
            <a:r>
              <a:rPr kumimoji="1" lang="en-US" altLang="zh-CN" sz="2200" dirty="0" smtClean="0">
                <a:solidFill>
                  <a:srgbClr val="FF0000"/>
                </a:solidFill>
                <a:latin typeface="仿宋"/>
                <a:ea typeface="仿宋"/>
                <a:cs typeface="仿宋"/>
              </a:rPr>
              <a:t> </a:t>
            </a:r>
            <a:r>
              <a:rPr kumimoji="1" lang="en-US" altLang="zh-CN" sz="2200" dirty="0" smtClean="0">
                <a:solidFill>
                  <a:srgbClr val="FF0000"/>
                </a:solidFill>
              </a:rPr>
              <a:t/>
            </a:r>
            <a:br>
              <a:rPr kumimoji="1" lang="en-US" altLang="zh-CN" sz="2200" dirty="0" smtClean="0">
                <a:solidFill>
                  <a:srgbClr val="FF0000"/>
                </a:solidFill>
              </a:rPr>
            </a:br>
            <a:r>
              <a:rPr lang="en-US" altLang="zh-CN" sz="2000" i="1" dirty="0" smtClean="0">
                <a:solidFill>
                  <a:srgbClr val="FF0000"/>
                </a:solidFill>
              </a:rPr>
              <a:t>MNRAS </a:t>
            </a:r>
            <a:r>
              <a:rPr lang="en-US" altLang="zh-CN" sz="2000" i="1" dirty="0">
                <a:solidFill>
                  <a:srgbClr val="FF0000"/>
                </a:solidFill>
              </a:rPr>
              <a:t>445,1245-1252 (2014</a:t>
            </a:r>
            <a:r>
              <a:rPr lang="en-US" altLang="zh-CN" sz="2000" i="1" dirty="0" smtClean="0">
                <a:solidFill>
                  <a:srgbClr val="FF0000"/>
                </a:solidFill>
              </a:rPr>
              <a:t>)</a:t>
            </a:r>
            <a:endParaRPr kumimoji="1" lang="zh-CN" altLang="en-US" sz="2200" dirty="0">
              <a:solidFill>
                <a:srgbClr val="FF0000"/>
              </a:solidFill>
            </a:endParaRPr>
          </a:p>
        </p:txBody>
      </p:sp>
      <p:pic>
        <p:nvPicPr>
          <p:cNvPr id="5" name="图片 4" descr="屏幕快照 2016-05-09 下午2.20.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84" y="2853107"/>
            <a:ext cx="5009147" cy="3716135"/>
          </a:xfrm>
          <a:prstGeom prst="rect">
            <a:avLst/>
          </a:prstGeom>
        </p:spPr>
      </p:pic>
      <p:sp>
        <p:nvSpPr>
          <p:cNvPr id="6" name="文本框 5"/>
          <p:cNvSpPr txBox="1"/>
          <p:nvPr/>
        </p:nvSpPr>
        <p:spPr>
          <a:xfrm>
            <a:off x="936493" y="3978255"/>
            <a:ext cx="534070" cy="2308324"/>
          </a:xfrm>
          <a:prstGeom prst="rect">
            <a:avLst/>
          </a:prstGeom>
          <a:noFill/>
        </p:spPr>
        <p:txBody>
          <a:bodyPr wrap="none" rtlCol="0">
            <a:spAutoFit/>
          </a:bodyPr>
          <a:lstStyle/>
          <a:p>
            <a:r>
              <a:rPr lang="zh-CN" altLang="zh-CN" dirty="0" smtClean="0"/>
              <a:t>3</a:t>
            </a:r>
            <a:r>
              <a:rPr lang="en-US" altLang="zh-CN" dirty="0" smtClean="0"/>
              <a:t>14</a:t>
            </a:r>
          </a:p>
          <a:p>
            <a:r>
              <a:rPr lang="zh-CN" altLang="zh-CN" dirty="0" smtClean="0"/>
              <a:t>3</a:t>
            </a:r>
            <a:r>
              <a:rPr lang="en-US" altLang="zh-CN" dirty="0" smtClean="0"/>
              <a:t>23</a:t>
            </a:r>
          </a:p>
          <a:p>
            <a:r>
              <a:rPr lang="zh-CN" altLang="zh-CN" dirty="0" smtClean="0"/>
              <a:t>3</a:t>
            </a:r>
            <a:r>
              <a:rPr lang="en-US" altLang="zh-CN" dirty="0" smtClean="0"/>
              <a:t>32</a:t>
            </a:r>
          </a:p>
          <a:p>
            <a:r>
              <a:rPr lang="zh-CN" altLang="zh-CN" dirty="0" smtClean="0"/>
              <a:t>3</a:t>
            </a:r>
            <a:r>
              <a:rPr lang="en-US" altLang="zh-CN" dirty="0" smtClean="0"/>
              <a:t>41</a:t>
            </a:r>
          </a:p>
          <a:p>
            <a:r>
              <a:rPr lang="zh-CN" altLang="zh-CN" dirty="0" smtClean="0"/>
              <a:t>3</a:t>
            </a:r>
            <a:r>
              <a:rPr lang="en-US" altLang="zh-CN" dirty="0" smtClean="0"/>
              <a:t>49</a:t>
            </a:r>
          </a:p>
          <a:p>
            <a:r>
              <a:rPr lang="zh-CN" altLang="zh-CN" dirty="0" smtClean="0"/>
              <a:t>3</a:t>
            </a:r>
            <a:r>
              <a:rPr lang="en-US" altLang="zh-CN" dirty="0" smtClean="0"/>
              <a:t>58</a:t>
            </a:r>
          </a:p>
          <a:p>
            <a:r>
              <a:rPr lang="zh-CN" altLang="zh-CN" dirty="0" smtClean="0"/>
              <a:t>3</a:t>
            </a:r>
            <a:r>
              <a:rPr lang="en-US" altLang="zh-CN" dirty="0" smtClean="0"/>
              <a:t>67</a:t>
            </a:r>
          </a:p>
          <a:p>
            <a:r>
              <a:rPr lang="zh-CN" altLang="zh-CN" dirty="0" smtClean="0"/>
              <a:t>3</a:t>
            </a:r>
            <a:r>
              <a:rPr lang="en-US" altLang="zh-CN" dirty="0" smtClean="0"/>
              <a:t>76</a:t>
            </a:r>
            <a:endParaRPr kumimoji="1" lang="zh-CN" altLang="en-US" dirty="0"/>
          </a:p>
        </p:txBody>
      </p:sp>
      <p:sp>
        <p:nvSpPr>
          <p:cNvPr id="7" name="文本框 6"/>
          <p:cNvSpPr txBox="1"/>
          <p:nvPr/>
        </p:nvSpPr>
        <p:spPr>
          <a:xfrm>
            <a:off x="655058" y="3703053"/>
            <a:ext cx="1540356" cy="369332"/>
          </a:xfrm>
          <a:prstGeom prst="rect">
            <a:avLst/>
          </a:prstGeom>
          <a:noFill/>
        </p:spPr>
        <p:txBody>
          <a:bodyPr wrap="none" rtlCol="0">
            <a:spAutoFit/>
          </a:bodyPr>
          <a:lstStyle/>
          <a:p>
            <a:r>
              <a:rPr kumimoji="1" lang="zh-CN" altLang="en-US" dirty="0" smtClean="0"/>
              <a:t>频率（</a:t>
            </a:r>
            <a:r>
              <a:rPr kumimoji="1" lang="en-US" altLang="zh-CN" dirty="0" smtClean="0"/>
              <a:t>MHz</a:t>
            </a:r>
            <a:r>
              <a:rPr kumimoji="1" lang="zh-CN" altLang="en-US" dirty="0" smtClean="0"/>
              <a:t>）</a:t>
            </a:r>
            <a:endParaRPr kumimoji="1" lang="zh-CN" altLang="en-US" dirty="0"/>
          </a:p>
        </p:txBody>
      </p:sp>
    </p:spTree>
    <p:extLst>
      <p:ext uri="{BB962C8B-B14F-4D97-AF65-F5344CB8AC3E}">
        <p14:creationId xmlns:p14="http://schemas.microsoft.com/office/powerpoint/2010/main" val="33702548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1292</TotalTime>
  <Words>3147</Words>
  <Application>Microsoft Macintosh PowerPoint</Application>
  <PresentationFormat>全屏显示(4:3)</PresentationFormat>
  <Paragraphs>491</Paragraphs>
  <Slides>60</Slides>
  <Notes>40</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60</vt:i4>
      </vt:variant>
    </vt:vector>
  </HeadingPairs>
  <TitlesOfParts>
    <vt:vector size="62" baseType="lpstr">
      <vt:lpstr>Office 主题</vt:lpstr>
      <vt:lpstr>公式</vt:lpstr>
      <vt:lpstr>脉冲星计时应用研究 </vt:lpstr>
      <vt:lpstr>背景介绍</vt:lpstr>
      <vt:lpstr>背景介绍</vt:lpstr>
      <vt:lpstr>背景介绍</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博士期间工作之一 利用单一脉冲星 PSR B1937+21 的计时数据限制引力波单源强度  MNRAS 445,1245-1252 (2014)</vt:lpstr>
      <vt:lpstr>博士期间工作之二 用脉冲星阵列测量超 Nyquist 频率的引力波 Sci. China, Physics, Mechanics &amp; Astronomy, 59， 7</vt:lpstr>
      <vt:lpstr>博士期间工作之二 用脉冲星阵列测量超 Nyquist 频率的引力波 Sci. China, Physics, Mechanics &amp; Astronomy, 59， 7</vt:lpstr>
      <vt:lpstr>博士期间工作之二 用脉冲星阵列测量超 Nyquist 频率的引力波 Sci. China, Physics, Mechanics &amp; Astronomy, 59， 7</vt:lpstr>
      <vt:lpstr>博士期间工作之二 用脉冲星阵列测量超 Nyquist 频率的引力波 Sci. China, Physics, Mechanics &amp; Astronomy, 59， 7</vt:lpstr>
      <vt:lpstr>博士期间工作之二 用脉冲星阵列测量超 Nyquist 频率的引力波 Sci. China, Physics, Mechanics &amp; Astronomy, 59， 7</vt:lpstr>
      <vt:lpstr>博士期间工作之二 用脉冲星阵列测量超 Nyquist 频率的引力波 Sci. China, Physics, Mechanics &amp; Astronomy, 59， 7</vt:lpstr>
      <vt:lpstr>博士期间工作之二 用脉冲星阵列测量超 Nyquist 频率的引力波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博士期间工作之二 用脉冲星阵列测量超 Nyquist 频率的引力波（SNFGW） Sci. China, Physics, Mechanics &amp; Astronomy, 59， 7</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博士期间工作之三 用中子星磁倾角演化解释脉冲星计时红噪声 MNRAS 454, 3674 (2015)</vt:lpstr>
      <vt:lpstr>总结</vt:lpstr>
      <vt:lpstr>总结</vt:lpstr>
      <vt:lpstr>总结</vt:lpstr>
      <vt:lpstr>博士期间发表文章</vt:lpstr>
      <vt:lpstr>博士期间发表文章</vt:lpstr>
      <vt:lpstr>PowerPoint 演示文稿</vt:lpstr>
    </vt:vector>
  </TitlesOfParts>
  <Company>高能所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易疏序博士论文答辩</dc:title>
  <dc:creator>逸度 易</dc:creator>
  <cp:lastModifiedBy>逸度 易</cp:lastModifiedBy>
  <cp:revision>987</cp:revision>
  <dcterms:created xsi:type="dcterms:W3CDTF">2016-05-09T02:06:28Z</dcterms:created>
  <dcterms:modified xsi:type="dcterms:W3CDTF">2016-05-15T13:21:23Z</dcterms:modified>
</cp:coreProperties>
</file>