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gif" ContentType="video/unknown"/>
  <Override PartName="/ppt/media/media2.gif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media3.gif" ContentType="video/unknown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lvl1pPr algn="ctr" defTabSz="584200">
      <a:defRPr sz="4000">
        <a:latin typeface="+mn-lt"/>
        <a:ea typeface="+mn-ea"/>
        <a:cs typeface="+mn-cs"/>
        <a:sym typeface="Helvetica"/>
      </a:defRPr>
    </a:lvl1pPr>
    <a:lvl2pPr algn="ctr" defTabSz="584200">
      <a:defRPr sz="4000">
        <a:latin typeface="+mn-lt"/>
        <a:ea typeface="+mn-ea"/>
        <a:cs typeface="+mn-cs"/>
        <a:sym typeface="Helvetica"/>
      </a:defRPr>
    </a:lvl2pPr>
    <a:lvl3pPr algn="ctr" defTabSz="584200">
      <a:defRPr sz="4000">
        <a:latin typeface="+mn-lt"/>
        <a:ea typeface="+mn-ea"/>
        <a:cs typeface="+mn-cs"/>
        <a:sym typeface="Helvetica"/>
      </a:defRPr>
    </a:lvl3pPr>
    <a:lvl4pPr algn="ctr" defTabSz="584200">
      <a:defRPr sz="4000">
        <a:latin typeface="+mn-lt"/>
        <a:ea typeface="+mn-ea"/>
        <a:cs typeface="+mn-cs"/>
        <a:sym typeface="Helvetica"/>
      </a:defRPr>
    </a:lvl4pPr>
    <a:lvl5pPr algn="ctr" defTabSz="584200">
      <a:defRPr sz="4000">
        <a:latin typeface="+mn-lt"/>
        <a:ea typeface="+mn-ea"/>
        <a:cs typeface="+mn-cs"/>
        <a:sym typeface="Helvetica"/>
      </a:defRPr>
    </a:lvl5pPr>
    <a:lvl6pPr algn="ctr" defTabSz="584200">
      <a:defRPr sz="4000">
        <a:latin typeface="+mn-lt"/>
        <a:ea typeface="+mn-ea"/>
        <a:cs typeface="+mn-cs"/>
        <a:sym typeface="Helvetica"/>
      </a:defRPr>
    </a:lvl6pPr>
    <a:lvl7pPr algn="ctr" defTabSz="584200">
      <a:defRPr sz="4000">
        <a:latin typeface="+mn-lt"/>
        <a:ea typeface="+mn-ea"/>
        <a:cs typeface="+mn-cs"/>
        <a:sym typeface="Helvetica"/>
      </a:defRPr>
    </a:lvl7pPr>
    <a:lvl8pPr algn="ctr" defTabSz="584200">
      <a:defRPr sz="4000">
        <a:latin typeface="+mn-lt"/>
        <a:ea typeface="+mn-ea"/>
        <a:cs typeface="+mn-cs"/>
        <a:sym typeface="Helvetica"/>
      </a:defRPr>
    </a:lvl8pPr>
    <a:lvl9pPr algn="ctr" defTabSz="584200">
      <a:defRPr sz="4000"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CBD3E7"/>
          </a:solidFill>
        </a:fill>
      </a:tcStyle>
    </a:wholeTbl>
    <a:band2H>
      <a:tcTxStyle b="def" i="def"/>
      <a:tcStyle>
        <a:tcBdr/>
        <a:fill>
          <a:solidFill>
            <a:srgbClr val="E7EAF3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1B6BBC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381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1B6BBC"/>
          </a:solidFill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381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1B6BBC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CFDACA"/>
          </a:solidFill>
        </a:fill>
      </a:tcStyle>
    </a:wholeTbl>
    <a:band2H>
      <a:tcTxStyle b="def" i="def"/>
      <a:tcStyle>
        <a:tcBdr/>
        <a:fill>
          <a:solidFill>
            <a:srgbClr val="E8EDE7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518C15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381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518C15"/>
          </a:solidFill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381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518C15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E4CCE9"/>
          </a:solidFill>
        </a:fill>
      </a:tcStyle>
    </a:wholeTbl>
    <a:band2H>
      <a:tcTxStyle b="def" i="def"/>
      <a:tcStyle>
        <a:tcBdr/>
        <a:fill>
          <a:solidFill>
            <a:srgbClr val="F2E7F4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B130C2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381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B130C2"/>
          </a:solidFill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381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B130C2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000000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B6BBC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B6BBC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381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381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4" name="Shape 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正文级别 1</a:t>
            </a:r>
            <a:endParaRPr cap="all" spc="384" sz="2400">
              <a:solidFill>
                <a:srgbClr val="55D7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正文级别 2</a:t>
            </a:r>
            <a:endParaRPr cap="all" spc="384" sz="2400">
              <a:solidFill>
                <a:srgbClr val="55D7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正文级别 3</a:t>
            </a:r>
            <a:endParaRPr cap="all" spc="384" sz="2400">
              <a:solidFill>
                <a:srgbClr val="55D7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正文级别 4</a:t>
            </a:r>
            <a:endParaRPr cap="all" spc="384" sz="2400">
              <a:solidFill>
                <a:srgbClr val="55D7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正文级别 1</a:t>
            </a:r>
            <a:endParaRPr cap="all" spc="384" sz="2400">
              <a:solidFill>
                <a:srgbClr val="FFFF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正文级别 2</a:t>
            </a:r>
            <a:endParaRPr cap="all" spc="384" sz="2400">
              <a:solidFill>
                <a:srgbClr val="FFFF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正文级别 3</a:t>
            </a:r>
            <a:endParaRPr cap="all" spc="384" sz="2400">
              <a:solidFill>
                <a:srgbClr val="FFFF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正文级别 4</a:t>
            </a:r>
            <a:endParaRPr cap="all" spc="384" sz="2400">
              <a:solidFill>
                <a:srgbClr val="FFFF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水平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正文级别 1</a:t>
            </a:r>
            <a:endParaRPr cap="all" spc="384" sz="2400">
              <a:solidFill>
                <a:srgbClr val="FFFF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正文级别 2</a:t>
            </a:r>
            <a:endParaRPr cap="all" spc="384" sz="2400">
              <a:solidFill>
                <a:srgbClr val="FFFF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正文级别 3</a:t>
            </a:r>
            <a:endParaRPr cap="all" spc="384" sz="2400">
              <a:solidFill>
                <a:srgbClr val="FFFF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正文级别 4</a:t>
            </a:r>
            <a:endParaRPr cap="all" spc="384" sz="2400">
              <a:solidFill>
                <a:srgbClr val="FFFF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标题文本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正文级别 1</a:t>
            </a:r>
            <a:endParaRPr cap="all" spc="384" sz="2400">
              <a:solidFill>
                <a:srgbClr val="55D7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正文级别 2</a:t>
            </a:r>
            <a:endParaRPr cap="all" spc="384" sz="2400">
              <a:solidFill>
                <a:srgbClr val="55D7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正文级别 3</a:t>
            </a:r>
            <a:endParaRPr cap="all" spc="384" sz="2400">
              <a:solidFill>
                <a:srgbClr val="55D7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正文级别 4</a:t>
            </a:r>
            <a:endParaRPr cap="all" spc="384" sz="2400">
              <a:solidFill>
                <a:srgbClr val="55D7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660400" y="609600"/>
            <a:ext cx="11684000" cy="2794704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标题文本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1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2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3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4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660400" y="609600"/>
            <a:ext cx="5080000" cy="2115792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660400" y="2725390"/>
            <a:ext cx="5080000" cy="624592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正文级别 1</a:t>
            </a:r>
            <a:endParaRPr sz="3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正文级别 2</a:t>
            </a:r>
            <a:endParaRPr sz="3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正文级别 3</a:t>
            </a:r>
            <a:endParaRPr sz="3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正文级别 4</a:t>
            </a:r>
            <a:endParaRPr sz="3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1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2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3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4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1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2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3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4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正文级别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med" advClick="1"/>
  <p:txStyles>
    <p:titleStyle>
      <a:lvl1pPr defTabSz="584200">
        <a:defRPr cap="all" spc="720" sz="45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1pPr>
      <a:lvl2pPr defTabSz="584200">
        <a:defRPr cap="all" spc="720" sz="45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2pPr>
      <a:lvl3pPr defTabSz="584200">
        <a:defRPr cap="all" spc="720" sz="45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3pPr>
      <a:lvl4pPr defTabSz="584200">
        <a:defRPr cap="all" spc="720" sz="45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4pPr>
      <a:lvl5pPr defTabSz="584200">
        <a:defRPr cap="all" spc="720" sz="45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5pPr>
      <a:lvl6pPr defTabSz="584200">
        <a:defRPr cap="all" spc="720" sz="45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6pPr>
      <a:lvl7pPr defTabSz="584200">
        <a:defRPr cap="all" spc="720" sz="45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7pPr>
      <a:lvl8pPr defTabSz="584200">
        <a:defRPr cap="all" spc="720" sz="45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8pPr>
      <a:lvl9pPr defTabSz="584200">
        <a:defRPr cap="all" spc="720" sz="45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7.jpeg"/><Relationship Id="rId4" Type="http://schemas.openxmlformats.org/officeDocument/2006/relationships/video" Target="../media/media1.gif"/><Relationship Id="rId5" Type="http://schemas.microsoft.com/office/2007/relationships/media" Target="../media/media1.gif"/><Relationship Id="rId6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3" Type="http://schemas.microsoft.com/office/2007/relationships/media" Target="../media/media2.gif"/><Relationship Id="rId4" Type="http://schemas.openxmlformats.org/officeDocument/2006/relationships/image" Target="../media/image9.png"/><Relationship Id="rId5" Type="http://schemas.openxmlformats.org/officeDocument/2006/relationships/hyperlink" Target="http://lunar.xprize.org/" TargetMode="Externa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0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3.g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3" Type="http://schemas.microsoft.com/office/2007/relationships/media" Target="../media/media3.gif"/><Relationship Id="rId4" Type="http://schemas.openxmlformats.org/officeDocument/2006/relationships/image" Target="../media/image11.png"/><Relationship Id="rId5" Type="http://schemas.openxmlformats.org/officeDocument/2006/relationships/image" Target="../media/image20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asa.gov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Relationship Id="rId3" Type="http://schemas.openxmlformats.org/officeDocument/2006/relationships/image" Target="../media/image1.jpeg"/><Relationship Id="rId4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xfrm>
            <a:off x="444500" y="736600"/>
            <a:ext cx="11684000" cy="1460500"/>
          </a:xfrm>
          <a:prstGeom prst="rect">
            <a:avLst/>
          </a:prstGeom>
        </p:spPr>
        <p:txBody>
          <a:bodyPr/>
          <a:lstStyle>
            <a:lvl1pPr algn="ctr" defTabSz="531622">
              <a:defRPr spc="1200" sz="7600">
                <a:latin typeface="HanziPen TC Regular"/>
                <a:ea typeface="HanziPen TC Regular"/>
                <a:cs typeface="HanziPen TC Regular"/>
                <a:sym typeface="HanziPen TC Regular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200" sz="7600">
                <a:solidFill>
                  <a:srgbClr val="FFFFFF"/>
                </a:solidFill>
              </a:rPr>
              <a:t>太阳系（上）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5918200" y="7747000"/>
            <a:ext cx="11684000" cy="508000"/>
          </a:xfrm>
          <a:prstGeom prst="rect">
            <a:avLst/>
          </a:prstGeom>
        </p:spPr>
        <p:txBody>
          <a:bodyPr/>
          <a:lstStyle>
            <a:lvl1pPr defTabSz="566673">
              <a:defRPr spc="300" sz="23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00" sz="2300">
                <a:solidFill>
                  <a:srgbClr val="FFFFFF"/>
                </a:solidFill>
              </a:rPr>
              <a:t>易疏序@北京市第57中 2014年10月21日</a:t>
            </a:r>
          </a:p>
        </p:txBody>
      </p:sp>
      <p:pic>
        <p:nvPicPr>
          <p:cNvPr id="38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801" y="2310993"/>
            <a:ext cx="11310934" cy="552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3679">
              <a:defRPr spc="300" sz="24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00" sz="2400">
                <a:solidFill>
                  <a:srgbClr val="FFFFFF"/>
                </a:solidFill>
              </a:rPr>
              <a:t>水星的快速运动使它在罗马神话中被称为墨丘利，是快速飞行的信使神。由于大气层极为稀薄，无法有效保存热量，白天时赤道地区温度可达430°C，夜间可降至-170°C。极区气温则终年维持在-170°C以下。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0830">
              <a:defRPr spc="367" sz="23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70" name="image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79" y="2180580"/>
            <a:ext cx="7612958" cy="7612958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6281928" y="2654300"/>
            <a:ext cx="295554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水星Mercury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xfrm>
            <a:off x="-38100" y="303483"/>
            <a:ext cx="13365113" cy="6199935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3200"/>
              </a:spcBef>
              <a:defRPr cap="none" spc="0"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古人称金星为“太白”或“太白金星”，也称“启明”或“长庚”金星表面有着非常厚的大气。</a:t>
            </a:r>
            <a:endParaRPr sz="2200"/>
          </a:p>
          <a:p>
            <a:pPr lvl="0">
              <a:spcBef>
                <a:spcPts val="3200"/>
              </a:spcBef>
              <a:defRPr cap="none" spc="0"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金星的大气主要由二氧化碳组成，地表大气压为地球的92倍，</a:t>
            </a:r>
            <a:endParaRPr sz="2200"/>
          </a:p>
          <a:p>
            <a:pPr lvl="0">
              <a:spcBef>
                <a:spcPts val="3200"/>
              </a:spcBef>
              <a:defRPr cap="none" spc="0"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相当于地球海洋中1千米深度时的压强。金星大气中二氧化碳，</a:t>
            </a:r>
            <a:endParaRPr sz="2200"/>
          </a:p>
          <a:p>
            <a:pPr lvl="0">
              <a:spcBef>
                <a:spcPts val="3200"/>
              </a:spcBef>
              <a:defRPr cap="none" spc="0"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厚厚的硫酸云，太阳系中最强温室效应地表温度462 °C</a:t>
            </a:r>
            <a:endParaRPr sz="2200"/>
          </a:p>
          <a:p>
            <a:pPr lvl="0">
              <a:spcBef>
                <a:spcPts val="3200"/>
              </a:spcBef>
              <a:defRPr cap="none" spc="0"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最慢自转</a:t>
            </a:r>
          </a:p>
        </p:txBody>
      </p:sp>
      <p:pic>
        <p:nvPicPr>
          <p:cNvPr id="74" name="image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5271" y="2384968"/>
            <a:ext cx="5981704" cy="5981705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1839721" y="5765798"/>
            <a:ext cx="246735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金星Venus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8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71800" y="3403793"/>
            <a:ext cx="13004800" cy="6912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7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7552" y="5514826"/>
            <a:ext cx="4953003" cy="2933703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1812035" y="2857499"/>
            <a:ext cx="3437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地球 The Earth</a:t>
            </a:r>
          </a:p>
        </p:txBody>
      </p:sp>
      <p:pic>
        <p:nvPicPr>
          <p:cNvPr id="81" name="media1.gif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878610" y="1276050"/>
            <a:ext cx="6350004" cy="3556005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84" name="media2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20004" y="4011957"/>
            <a:ext cx="5715004" cy="5727704"/>
          </a:xfrm>
          <a:prstGeom prst="rect">
            <a:avLst/>
          </a:prstGeom>
        </p:spPr>
      </p:pic>
      <p:sp>
        <p:nvSpPr>
          <p:cNvPr id="85" name="Shape 85"/>
          <p:cNvSpPr/>
          <p:nvPr/>
        </p:nvSpPr>
        <p:spPr>
          <a:xfrm>
            <a:off x="6663942" y="6475759"/>
            <a:ext cx="358851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月球 The Moon</a:t>
            </a:r>
          </a:p>
        </p:txBody>
      </p:sp>
      <p:sp>
        <p:nvSpPr>
          <p:cNvPr id="86" name="Shape 86"/>
          <p:cNvSpPr/>
          <p:nvPr/>
        </p:nvSpPr>
        <p:spPr>
          <a:xfrm>
            <a:off x="450850" y="2020568"/>
            <a:ext cx="2654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撞击起源说</a:t>
            </a:r>
          </a:p>
        </p:txBody>
      </p:sp>
      <p:sp>
        <p:nvSpPr>
          <p:cNvPr id="87" name="Shape 87"/>
          <p:cNvSpPr/>
          <p:nvPr/>
        </p:nvSpPr>
        <p:spPr>
          <a:xfrm>
            <a:off x="411986" y="2863849"/>
            <a:ext cx="519582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Light"/>
                <a:ea typeface="Avenir Light"/>
                <a:cs typeface="Avenir Light"/>
                <a:sym typeface="Avenir Light"/>
                <a:hlinkClick r:id="rId5" invalidUrl="" action="" tgtFrame="" tooltip="" history="1" highlightClick="0" endSnd="0"/>
              </a:defRPr>
            </a:lvl1pPr>
          </a:lstStyle>
          <a:p>
            <a:pPr lvl="0">
              <a:defRPr sz="1800"/>
            </a:pPr>
            <a:r>
              <a:rPr sz="4000">
                <a:hlinkClick r:id="rId5" invalidUrl="" action="" tgtFrame="" tooltip="" history="1" highlightClick="0" endSnd="0"/>
              </a:rPr>
              <a:t>http://lunar.xprize.org/</a:t>
            </a:r>
          </a:p>
        </p:txBody>
      </p:sp>
      <p:sp>
        <p:nvSpPr>
          <p:cNvPr id="88" name="Shape 88"/>
          <p:cNvSpPr/>
          <p:nvPr/>
        </p:nvSpPr>
        <p:spPr>
          <a:xfrm>
            <a:off x="6737350" y="2960369"/>
            <a:ext cx="2654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B28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DB2800"/>
                </a:solidFill>
              </a:rPr>
              <a:t>熔融的核心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907" y="2595908"/>
            <a:ext cx="6350005" cy="6350004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2303301" y="1803400"/>
            <a:ext cx="236321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火星 Mars</a:t>
            </a:r>
          </a:p>
        </p:txBody>
      </p:sp>
      <p:pic>
        <p:nvPicPr>
          <p:cNvPr id="92" name="image9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8621" y="5700810"/>
            <a:ext cx="5080004" cy="3048003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6229350" y="1899919"/>
            <a:ext cx="5702301" cy="607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冰、和曾经存在的液态水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6" name="Shape 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7" name="image2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2265" y="2429418"/>
            <a:ext cx="6350002" cy="5080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0" name="Shape 1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01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105" y="1066800"/>
            <a:ext cx="7620001" cy="76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10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0835" y="1806176"/>
            <a:ext cx="3175003" cy="3175003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/>
        </p:nvSpPr>
        <p:spPr>
          <a:xfrm>
            <a:off x="8739187" y="4947918"/>
            <a:ext cx="1638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谷神星</a:t>
            </a:r>
          </a:p>
        </p:txBody>
      </p:sp>
      <p:sp>
        <p:nvSpPr>
          <p:cNvPr id="104" name="Shape 104"/>
          <p:cNvSpPr/>
          <p:nvPr/>
        </p:nvSpPr>
        <p:spPr>
          <a:xfrm>
            <a:off x="7990330" y="6713219"/>
            <a:ext cx="4745737" cy="1648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主小行星带</a:t>
            </a:r>
            <a:endParaRPr>
              <a:solidFill>
                <a:srgbClr val="FFFFFF"/>
              </a:solidFill>
              <a:latin typeface="Avenir Light"/>
              <a:ea typeface="Avenir Light"/>
              <a:cs typeface="Avenir Light"/>
              <a:sym typeface="Avenir Light"/>
            </a:endParaRPr>
          </a:p>
          <a:p>
            <a:pPr lvl="0">
              <a:defRPr sz="1800"/>
            </a:pPr>
            <a:r>
              <a:rPr sz="4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木星的强大引力下，</a:t>
            </a:r>
            <a:endParaRPr>
              <a:solidFill>
                <a:srgbClr val="FFFFFF"/>
              </a:solidFill>
              <a:latin typeface="Avenir Light"/>
              <a:ea typeface="Avenir Light"/>
              <a:cs typeface="Avenir Light"/>
              <a:sym typeface="Avenir Light"/>
            </a:endParaRPr>
          </a:p>
          <a:p>
            <a:pPr lvl="0">
              <a:defRPr sz="1800"/>
            </a:pPr>
            <a:r>
              <a:rPr sz="4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无法形成大行星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07" name="image1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465" y="1090677"/>
            <a:ext cx="13004805" cy="697485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3409948" y="8262618"/>
            <a:ext cx="1130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木星</a:t>
            </a:r>
          </a:p>
        </p:txBody>
      </p:sp>
      <p:sp>
        <p:nvSpPr>
          <p:cNvPr id="109" name="Shape 109"/>
          <p:cNvSpPr/>
          <p:nvPr/>
        </p:nvSpPr>
        <p:spPr>
          <a:xfrm>
            <a:off x="5937250" y="8262618"/>
            <a:ext cx="1130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土星</a:t>
            </a:r>
          </a:p>
        </p:txBody>
      </p:sp>
      <p:sp>
        <p:nvSpPr>
          <p:cNvPr id="110" name="Shape 110"/>
          <p:cNvSpPr/>
          <p:nvPr/>
        </p:nvSpPr>
        <p:spPr>
          <a:xfrm>
            <a:off x="7931150" y="8262618"/>
            <a:ext cx="1638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天王星</a:t>
            </a:r>
          </a:p>
        </p:txBody>
      </p:sp>
      <p:sp>
        <p:nvSpPr>
          <p:cNvPr id="111" name="Shape 111"/>
          <p:cNvSpPr/>
          <p:nvPr/>
        </p:nvSpPr>
        <p:spPr>
          <a:xfrm>
            <a:off x="9937750" y="8262618"/>
            <a:ext cx="1638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海王星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4" name="image1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480" y="1146274"/>
            <a:ext cx="13004802" cy="774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7" name="image1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2120" y="232815"/>
            <a:ext cx="6924138" cy="975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1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4763" y="895275"/>
            <a:ext cx="4170092" cy="4170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15.jpeg"/>
          <p:cNvPicPr/>
          <p:nvPr/>
        </p:nvPicPr>
        <p:blipFill>
          <a:blip r:embed="rId4">
            <a:extLst/>
          </a:blip>
          <a:srcRect l="15624" t="0" r="0" b="0"/>
          <a:stretch>
            <a:fillRect/>
          </a:stretch>
        </p:blipFill>
        <p:spPr>
          <a:xfrm>
            <a:off x="7216339" y="5388795"/>
            <a:ext cx="4047125" cy="3597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2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42695"/>
            <a:ext cx="13004800" cy="6064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2" name="image1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8707" y="1352550"/>
            <a:ext cx="8128004" cy="7048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2212845" y="8674100"/>
            <a:ext cx="271170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土星 Saturn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6" name="image1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3167" y="1082079"/>
            <a:ext cx="8128004" cy="933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9" name="image18.jpeg"/>
          <p:cNvPicPr/>
          <p:nvPr/>
        </p:nvPicPr>
        <p:blipFill>
          <a:blip r:embed="rId2">
            <a:extLst/>
          </a:blip>
          <a:srcRect l="0" t="0" r="12897" b="0"/>
          <a:stretch>
            <a:fillRect/>
          </a:stretch>
        </p:blipFill>
        <p:spPr>
          <a:xfrm>
            <a:off x="914794" y="4533329"/>
            <a:ext cx="6988774" cy="5062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19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1991" y="1141511"/>
            <a:ext cx="4980221" cy="5030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3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4236" y="6412486"/>
            <a:ext cx="4195732" cy="3328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media3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25500" y="1304229"/>
            <a:ext cx="3390902" cy="5080003"/>
          </a:xfrm>
          <a:prstGeom prst="rect">
            <a:avLst/>
          </a:prstGeom>
        </p:spPr>
      </p:pic>
      <p:pic>
        <p:nvPicPr>
          <p:cNvPr id="134" name="image20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40239" y="1716980"/>
            <a:ext cx="5791202" cy="4254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躺在轨道上的</a:t>
            </a:r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xfrm>
            <a:off x="825949" y="632161"/>
            <a:ext cx="11684001" cy="508001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8" name="Shape 138"/>
          <p:cNvSpPr/>
          <p:nvPr/>
        </p:nvSpPr>
        <p:spPr>
          <a:xfrm>
            <a:off x="95249" y="4260849"/>
            <a:ext cx="12814301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000"/>
              <a:t>天王星大气的主要分是氢和氦，还包含较高比例的由水、氨、甲烷等结成的“冰”，与可以探测到的碳氢化合物</a:t>
            </a:r>
          </a:p>
        </p:txBody>
      </p:sp>
      <p:pic>
        <p:nvPicPr>
          <p:cNvPr id="139" name="天王星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9589" y="2569000"/>
            <a:ext cx="4942694" cy="5491882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8095492" y="3392786"/>
            <a:ext cx="327590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天王星Uranus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3" name="Shape 1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4" name="Uranian_ring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0174" y="325437"/>
            <a:ext cx="5828454" cy="6893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7" name="Shape 1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8" name="Neptun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876" y="342850"/>
            <a:ext cx="8128001" cy="800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8418636" y="2895599"/>
            <a:ext cx="2034928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000">
                <a:solidFill>
                  <a:srgbClr val="FFFFFF"/>
                </a:solidFill>
              </a:rPr>
              <a:t>海王星</a:t>
            </a:r>
            <a:endParaRPr sz="40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4000">
                <a:solidFill>
                  <a:srgbClr val="FFFFFF"/>
                </a:solidFill>
              </a:rPr>
              <a:t>Neptune</a:t>
            </a:r>
          </a:p>
        </p:txBody>
      </p:sp>
      <p:pic>
        <p:nvPicPr>
          <p:cNvPr id="150" name="Urbain_Le_Verrier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3052" y="4347079"/>
            <a:ext cx="2226096" cy="283131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8616950" y="7397974"/>
            <a:ext cx="1638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7DA95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DA950"/>
                </a:solidFill>
              </a:rPr>
              <a:t>勒维耶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7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00" sz="4500">
                <a:solidFill>
                  <a:srgbClr val="FFFFFF"/>
                </a:solidFill>
              </a:rPr>
              <a:t>总结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xfrm>
            <a:off x="660400" y="2006600"/>
            <a:ext cx="11684000" cy="6718300"/>
          </a:xfrm>
          <a:prstGeom prst="rect">
            <a:avLst/>
          </a:prstGeom>
        </p:spPr>
        <p:txBody>
          <a:bodyPr anchor="t"/>
          <a:lstStyle/>
          <a:p>
            <a:pPr lvl="0" marL="1879600" indent="-187960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太阳系概貌：太阳、</a:t>
            </a:r>
            <a:r>
              <a:rPr sz="3600">
                <a:solidFill>
                  <a:srgbClr val="DB2800"/>
                </a:solidFill>
              </a:rPr>
              <a:t>水、金、地（月）、火、主小行星带、木、土</a:t>
            </a:r>
            <a:r>
              <a:rPr sz="3600">
                <a:solidFill>
                  <a:srgbClr val="FFFFFF"/>
                </a:solidFill>
              </a:rPr>
              <a:t>、</a:t>
            </a:r>
            <a:r>
              <a:rPr sz="3600">
                <a:solidFill>
                  <a:srgbClr val="DB2800"/>
                </a:solidFill>
              </a:rPr>
              <a:t>天、海</a:t>
            </a:r>
            <a:r>
              <a:rPr sz="3600">
                <a:solidFill>
                  <a:srgbClr val="FFFFFF"/>
                </a:solidFill>
              </a:rPr>
              <a:t>、柯伊伯带（冥王星）、奥尔特云（彗星）</a:t>
            </a:r>
            <a:endParaRPr sz="3600">
              <a:solidFill>
                <a:srgbClr val="FFFFFF"/>
              </a:solidFill>
            </a:endParaRPr>
          </a:p>
          <a:p>
            <a:pPr lvl="0" marL="1879600" indent="-187960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太阳系成员：太阳、八大行星，天然卫星、小行星、彗星、微行星、星际气体、星际尘埃、宇宙射线、太阳风、人造天体</a:t>
            </a:r>
            <a:endParaRPr sz="36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www.nasa.gov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6" name="image1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341" y="372515"/>
            <a:ext cx="6769102" cy="8737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72423" y="451543"/>
            <a:ext cx="4826002" cy="482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2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32117" y="3699817"/>
            <a:ext cx="4254502" cy="571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1474"/>
            <a:ext cx="13004800" cy="6912979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865632" y="7708900"/>
            <a:ext cx="230733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solar walk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60220"/>
            <a:ext cx="13004800" cy="6912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43302"/>
            <a:ext cx="13004800" cy="6912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9047"/>
            <a:ext cx="13004800" cy="6912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6739" y="270667"/>
            <a:ext cx="6350003" cy="5448304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5297423" y="6261100"/>
            <a:ext cx="213055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50000AU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0776" y="1096017"/>
            <a:ext cx="13004802" cy="5661426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349249" y="6662418"/>
            <a:ext cx="622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水</a:t>
            </a:r>
          </a:p>
        </p:txBody>
      </p:sp>
      <p:sp>
        <p:nvSpPr>
          <p:cNvPr id="64" name="Shape 64"/>
          <p:cNvSpPr/>
          <p:nvPr/>
        </p:nvSpPr>
        <p:spPr>
          <a:xfrm>
            <a:off x="3422647" y="6662418"/>
            <a:ext cx="622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金</a:t>
            </a:r>
          </a:p>
        </p:txBody>
      </p:sp>
      <p:sp>
        <p:nvSpPr>
          <p:cNvPr id="65" name="Shape 65"/>
          <p:cNvSpPr/>
          <p:nvPr/>
        </p:nvSpPr>
        <p:spPr>
          <a:xfrm>
            <a:off x="7753349" y="6662418"/>
            <a:ext cx="622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地</a:t>
            </a:r>
          </a:p>
        </p:txBody>
      </p:sp>
      <p:sp>
        <p:nvSpPr>
          <p:cNvPr id="66" name="Shape 66"/>
          <p:cNvSpPr/>
          <p:nvPr/>
        </p:nvSpPr>
        <p:spPr>
          <a:xfrm>
            <a:off x="11042649" y="6662418"/>
            <a:ext cx="622301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火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rgbClr val="1B6BBC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1B6BBC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rgbClr val="1B6BBC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1B6BBC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